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7772400" cy="10058400"/>
  <p:embeddedFontLst>
    <p:embeddedFont>
      <p:font typeface="Noto Sans SC"/>
      <p:regular r:id="rId19"/>
      <p:bold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?>
<Relationships xmlns="http://schemas.openxmlformats.org/package/2006/relationships"><Relationship Id="rId1" Type="http://schemas.openxmlformats.org/officeDocument/2006/relationships/theme" Target="theme/theme1.xml" /><Relationship Id="rId2" Type="http://schemas.openxmlformats.org/officeDocument/2006/relationships/slideMaster" Target="slideMasters/slideMaster1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presProps" Target="presProps.xml" /><Relationship Id="rId19" Type="http://schemas.openxmlformats.org/officeDocument/2006/relationships/font" Target="fonts/font1.fntdata" /><Relationship Id="rId20" Type="http://schemas.openxmlformats.org/officeDocument/2006/relationships/font" Target="fonts/font2.fntdata" 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" name=""/>
          <p:cNvSpPr txBox="1"/>
          <p:nvPr/>
        </p:nvSpPr>
        <p:spPr>
          <a:xfrm>
            <a:off x="2800440" y="1192320"/>
            <a:ext cx="1659636" cy="799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5400" strike="noStrike" u="none" i="0">
                <a:solidFill>
                  <a:srgbClr val="f0f0f0"/>
                </a:solidFill>
                <a:effectLst>
                  <a:outerShdw blurRad="254000" dist="50800" dir="5400000" algn="tl" rotWithShape="0">
                    <a:prstClr val="black">
                      <a:alpha val="60000"/>
                    </a:prstClr>
                  </a:outerShdw>
                </a:effectLst>
                <a:uFillTx/>
                <a:latin typeface="Inter, sans-serif"/>
                <a:ea typeface="Inter, sans-serif"/>
              </a:rPr>
              <a:t>红色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4172040" y="1208160"/>
            <a:ext cx="1357884" cy="765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5400" strike="noStrike" u="none" i="0">
                <a:solidFill>
                  <a:srgbClr val="f0f0f0"/>
                </a:solidFill>
                <a:effectLst>
                  <a:outerShdw blurRad="254000" dist="50800" dir="5400000" algn="tl" rotWithShape="0">
                    <a:prstClr val="black">
                      <a:alpha val="60000"/>
                    </a:prstClr>
                  </a:outerShdw>
                </a:effectLst>
                <a:uFillTx/>
                <a:latin typeface="Inter, sans-serif"/>
                <a:ea typeface="Inter, sans-serif"/>
              </a:rPr>
              <a:t>ICT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5276520" y="1192320"/>
            <a:ext cx="4978908" cy="799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5400" strike="noStrike" u="none" i="0">
                <a:solidFill>
                  <a:srgbClr val="f0f0f0"/>
                </a:solidFill>
                <a:effectLst>
                  <a:outerShdw blurRad="254000" dist="50800" dir="5400000" algn="tl" rotWithShape="0">
                    <a:prstClr val="black">
                      <a:alpha val="60000"/>
                    </a:prstClr>
                  </a:outerShdw>
                </a:effectLst>
                <a:uFillTx/>
                <a:latin typeface="Inter, sans-serif"/>
                <a:ea typeface="Inter, sans-serif"/>
              </a:rPr>
              <a:t>与航天事迹：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"/>
          <p:cNvSpPr/>
          <p:nvPr/>
        </p:nvSpPr>
        <p:spPr>
          <a:xfrm>
            <a:off x="5619600" y="3028680"/>
            <a:ext cx="952920" cy="38520"/>
          </a:xfrm>
          <a:custGeom>
            <a:avLst/>
            <a:gdLst/>
            <a:ahLst/>
            <a:rect l="0" t="0" r="r" b="b"/>
            <a:pathLst>
              <a:path w="2647" h="107">
                <a:moveTo>
                  <a:pt x="0" y="54"/>
                </a:moveTo>
                <a:cubicBezTo>
                  <a:pt x="0" y="47"/>
                  <a:pt x="1" y="39"/>
                  <a:pt x="4" y="33"/>
                </a:cubicBezTo>
                <a:cubicBezTo>
                  <a:pt x="7" y="26"/>
                  <a:pt x="10" y="21"/>
                  <a:pt x="15" y="16"/>
                </a:cubicBezTo>
                <a:cubicBezTo>
                  <a:pt x="20" y="11"/>
                  <a:pt x="26" y="7"/>
                  <a:pt x="33" y="4"/>
                </a:cubicBezTo>
                <a:cubicBezTo>
                  <a:pt x="39" y="2"/>
                  <a:pt x="46" y="0"/>
                  <a:pt x="53" y="0"/>
                </a:cubicBezTo>
                <a:lnTo>
                  <a:pt x="2594" y="0"/>
                </a:lnTo>
                <a:cubicBezTo>
                  <a:pt x="2601" y="0"/>
                  <a:pt x="2608" y="2"/>
                  <a:pt x="2614" y="4"/>
                </a:cubicBezTo>
                <a:cubicBezTo>
                  <a:pt x="2621" y="7"/>
                  <a:pt x="2626" y="11"/>
                  <a:pt x="2631" y="16"/>
                </a:cubicBezTo>
                <a:cubicBezTo>
                  <a:pt x="2636" y="21"/>
                  <a:pt x="2640" y="26"/>
                  <a:pt x="2643" y="33"/>
                </a:cubicBezTo>
                <a:cubicBezTo>
                  <a:pt x="2645" y="39"/>
                  <a:pt x="2647" y="47"/>
                  <a:pt x="2647" y="54"/>
                </a:cubicBezTo>
                <a:cubicBezTo>
                  <a:pt x="2647" y="61"/>
                  <a:pt x="2645" y="68"/>
                  <a:pt x="2643" y="74"/>
                </a:cubicBezTo>
                <a:cubicBezTo>
                  <a:pt x="2640" y="81"/>
                  <a:pt x="2636" y="87"/>
                  <a:pt x="2631" y="92"/>
                </a:cubicBezTo>
                <a:cubicBezTo>
                  <a:pt x="2626" y="97"/>
                  <a:pt x="2621" y="100"/>
                  <a:pt x="2614" y="103"/>
                </a:cubicBezTo>
                <a:cubicBezTo>
                  <a:pt x="2608" y="106"/>
                  <a:pt x="2601" y="107"/>
                  <a:pt x="2594" y="107"/>
                </a:cubicBezTo>
                <a:lnTo>
                  <a:pt x="53" y="107"/>
                </a:lnTo>
                <a:cubicBezTo>
                  <a:pt x="46" y="107"/>
                  <a:pt x="39" y="106"/>
                  <a:pt x="33" y="103"/>
                </a:cubicBezTo>
                <a:cubicBezTo>
                  <a:pt x="26" y="100"/>
                  <a:pt x="20" y="97"/>
                  <a:pt x="15" y="92"/>
                </a:cubicBezTo>
                <a:cubicBezTo>
                  <a:pt x="10" y="87"/>
                  <a:pt x="7" y="81"/>
                  <a:pt x="4" y="74"/>
                </a:cubicBezTo>
                <a:cubicBezTo>
                  <a:pt x="1" y="68"/>
                  <a:pt x="0" y="61"/>
                  <a:pt x="0" y="54"/>
                </a:cubicBez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381200" y="1944720"/>
            <a:ext cx="4149090" cy="799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5400" strike="noStrike" u="none" i="0">
                <a:solidFill>
                  <a:srgbClr val="f0f0f0"/>
                </a:solidFill>
                <a:effectLst>
                  <a:outerShdw blurRad="254000" dist="50800" dir="5400000" algn="tl" rotWithShape="0">
                    <a:prstClr val="black">
                      <a:alpha val="60000"/>
                    </a:prstClr>
                  </a:outerShdw>
                </a:effectLst>
                <a:uFillTx/>
                <a:latin typeface="Inter, sans-serif"/>
                <a:ea typeface="Inter, sans-serif"/>
              </a:rPr>
              <a:t>传承与创新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535640" y="3388320"/>
            <a:ext cx="32689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8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从奠基者到新时代的技术突破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5338440" y="5250960"/>
            <a:ext cx="7355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350" strike="noStrike" u="none" i="0">
                <a:solidFill>
                  <a:srgbClr val="a0a0a0"/>
                </a:solidFill>
                <a:effectLst>
                  <a:outerShdw blurRad="254000" dist="50800" dir="5400000" algn="tl" rotWithShape="0">
                    <a:prstClr val="black">
                      <a:alpha val="60000"/>
                    </a:prstClr>
                  </a:outerShdw>
                </a:effectLst>
                <a:uFillTx/>
                <a:latin typeface="Inter, sans-serif"/>
                <a:ea typeface="Inter, sans-serif"/>
              </a:rPr>
              <a:t>汇报人：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6024240" y="5254920"/>
            <a:ext cx="17100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a0a0a0"/>
                </a:solidFill>
                <a:effectLst/>
                <a:uFillTx/>
                <a:latin typeface="Arial"/>
                <a:ea typeface="Arial"/>
              </a:rPr>
              <a:t>[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6072120" y="5250960"/>
            <a:ext cx="2055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>
                <a:solidFill>
                  <a:srgbClr val="a0a0a0"/>
                </a:solidFill>
                <a:effectLst/>
                <a:uFillTx/>
                <a:latin typeface="NotoSansCJKsc"/>
                <a:ea typeface="NotoSansCJKsc"/>
              </a:rPr>
              <a:t>姓名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6414840" y="5254920"/>
            <a:ext cx="17100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a0a0a0"/>
                </a:solidFill>
                <a:effectLst/>
                <a:uFillTx/>
                <a:latin typeface="Arial"/>
                <a:ea typeface="Arial"/>
              </a:rPr>
              <a:t>/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6462720" y="5250960"/>
            <a:ext cx="2055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>
                <a:solidFill>
                  <a:srgbClr val="a0a0a0"/>
                </a:solidFill>
                <a:effectLst/>
                <a:uFillTx/>
                <a:latin typeface="NotoSansCJKsc"/>
                <a:ea typeface="NotoSansCJKsc"/>
              </a:rPr>
              <a:t>单位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6805440" y="5254920"/>
            <a:ext cx="17100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a0a0a0"/>
                </a:solidFill>
                <a:effectLst/>
                <a:uFillTx/>
                <a:latin typeface="Arial"/>
                <a:ea typeface="Arial"/>
              </a:rPr>
              <a:t>]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5460480" y="5583240"/>
            <a:ext cx="469392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200" strike="noStrike" u="none" i="0">
                <a:solidFill>
                  <a:srgbClr val="f0f0f0"/>
                </a:solidFill>
                <a:effectLst>
                  <a:outerShdw blurRad="254000" dist="50800" dir="5400000" algn="tl" rotWithShape="0">
                    <a:prstClr val="black">
                      <a:alpha val="60000"/>
                    </a:prstClr>
                  </a:outerShdw>
                </a:effectLst>
                <a:uFillTx/>
                <a:latin typeface="Inter, sans-serif"/>
                <a:ea typeface="Inter, sans-serif"/>
              </a:rPr>
              <a:t>日期：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5917680" y="5586480"/>
            <a:ext cx="33984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f0f0f0"/>
                </a:solidFill>
                <a:effectLst/>
                <a:uFillTx/>
                <a:latin typeface="Arial"/>
                <a:ea typeface="Arial"/>
              </a:rPr>
              <a:t>2025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6256800" y="5583240"/>
            <a:ext cx="151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>
                <a:solidFill>
                  <a:srgbClr val="f0f0f0"/>
                </a:solidFill>
                <a:effectLst/>
                <a:uFillTx/>
                <a:latin typeface="NotoSansCJKsc"/>
                <a:ea typeface="NotoSansCJKsc"/>
              </a:rPr>
              <a:t>年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6409440" y="5586480"/>
            <a:ext cx="17028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f0f0f0"/>
                </a:solidFill>
                <a:effectLst/>
                <a:uFillTx/>
                <a:latin typeface="Arial"/>
                <a:ea typeface="Arial"/>
              </a:rPr>
              <a:t>11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6578640" y="5583240"/>
            <a:ext cx="151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>
                <a:solidFill>
                  <a:srgbClr val="f0f0f0"/>
                </a:solidFill>
                <a:effectLst/>
                <a:uFillTx/>
                <a:latin typeface="NotoSansCJKsc"/>
                <a:ea typeface="NotoSansCJKsc"/>
              </a:rPr>
              <a:t>⽉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>
            <a:alphaModFix amt="1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2" name=""/>
          <p:cNvSpPr/>
          <p:nvPr/>
        </p:nvSpPr>
        <p:spPr>
          <a:xfrm>
            <a:off x="609480" y="1333440"/>
            <a:ext cx="10973160" cy="19440"/>
          </a:xfrm>
          <a:custGeom>
            <a:avLst/>
            <a:gdLst/>
            <a:ah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3" name=""/>
          <p:cNvSpPr txBox="1"/>
          <p:nvPr/>
        </p:nvSpPr>
        <p:spPr>
          <a:xfrm>
            <a:off x="609480" y="675000"/>
            <a:ext cx="599313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现代航天工程进展：载人航天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4" name=""/>
          <p:cNvSpPr txBox="1"/>
          <p:nvPr/>
        </p:nvSpPr>
        <p:spPr>
          <a:xfrm>
            <a:off x="609480" y="3207240"/>
            <a:ext cx="276606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天宫空间站与载人登月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5" name=""/>
          <p:cNvSpPr txBox="1"/>
          <p:nvPr/>
        </p:nvSpPr>
        <p:spPr>
          <a:xfrm>
            <a:off x="609480" y="3790080"/>
            <a:ext cx="2514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5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6" name=""/>
          <p:cNvSpPr txBox="1"/>
          <p:nvPr/>
        </p:nvSpPr>
        <p:spPr>
          <a:xfrm>
            <a:off x="973800" y="3754440"/>
            <a:ext cx="1173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建成中国空间站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7" name=""/>
          <p:cNvSpPr txBox="1"/>
          <p:nvPr/>
        </p:nvSpPr>
        <p:spPr>
          <a:xfrm>
            <a:off x="2040840" y="37576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“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8" name=""/>
          <p:cNvSpPr txBox="1"/>
          <p:nvPr/>
        </p:nvSpPr>
        <p:spPr>
          <a:xfrm>
            <a:off x="2091600" y="3754440"/>
            <a:ext cx="335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天宫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9" name=""/>
          <p:cNvSpPr txBox="1"/>
          <p:nvPr/>
        </p:nvSpPr>
        <p:spPr>
          <a:xfrm>
            <a:off x="2396160" y="37576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”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0" name=""/>
          <p:cNvSpPr txBox="1"/>
          <p:nvPr/>
        </p:nvSpPr>
        <p:spPr>
          <a:xfrm>
            <a:off x="2446920" y="3754440"/>
            <a:ext cx="4267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，实现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1" name=""/>
          <p:cNvSpPr txBox="1"/>
          <p:nvPr/>
        </p:nvSpPr>
        <p:spPr>
          <a:xfrm>
            <a:off x="2904120" y="37576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6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2" name=""/>
          <p:cNvSpPr txBox="1"/>
          <p:nvPr/>
        </p:nvSpPr>
        <p:spPr>
          <a:xfrm>
            <a:off x="2989080" y="3754440"/>
            <a:ext cx="10058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个月⻓期驻留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3" name=""/>
          <p:cNvSpPr txBox="1"/>
          <p:nvPr/>
        </p:nvSpPr>
        <p:spPr>
          <a:xfrm>
            <a:off x="609480" y="4285440"/>
            <a:ext cx="2514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5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02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4" name=""/>
          <p:cNvSpPr txBox="1"/>
          <p:nvPr/>
        </p:nvSpPr>
        <p:spPr>
          <a:xfrm>
            <a:off x="973800" y="4249440"/>
            <a:ext cx="335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完成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5" name=""/>
          <p:cNvSpPr txBox="1"/>
          <p:nvPr/>
        </p:nvSpPr>
        <p:spPr>
          <a:xfrm>
            <a:off x="1278720" y="425304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9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6" name=""/>
          <p:cNvSpPr txBox="1"/>
          <p:nvPr/>
        </p:nvSpPr>
        <p:spPr>
          <a:xfrm>
            <a:off x="1363320" y="4249440"/>
            <a:ext cx="16764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小时超⻓太空出舱活动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7" name=""/>
          <p:cNvSpPr txBox="1"/>
          <p:nvPr/>
        </p:nvSpPr>
        <p:spPr>
          <a:xfrm>
            <a:off x="609480" y="4780440"/>
            <a:ext cx="2514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5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03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8" name=""/>
          <p:cNvSpPr txBox="1"/>
          <p:nvPr/>
        </p:nvSpPr>
        <p:spPr>
          <a:xfrm>
            <a:off x="973800" y="4744800"/>
            <a:ext cx="335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计划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9" name=""/>
          <p:cNvSpPr txBox="1"/>
          <p:nvPr/>
        </p:nvSpPr>
        <p:spPr>
          <a:xfrm>
            <a:off x="1278720" y="474840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2030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0" name=""/>
          <p:cNvSpPr/>
          <p:nvPr/>
        </p:nvSpPr>
        <p:spPr>
          <a:xfrm>
            <a:off x="6410160" y="1971360"/>
            <a:ext cx="5162760" cy="2010240"/>
          </a:xfrm>
          <a:custGeom>
            <a:avLst/>
            <a:gdLst/>
            <a:ahLst/>
            <a:rect l="0" t="0" r="r" b="b"/>
            <a:pathLst>
              <a:path fill="none" w="14341" h="5584">
                <a:moveTo>
                  <a:pt x="0" y="5399"/>
                </a:moveTo>
                <a:lnTo>
                  <a:pt x="0" y="186"/>
                </a:lnTo>
                <a:cubicBezTo>
                  <a:pt x="0" y="173"/>
                  <a:pt x="1" y="161"/>
                  <a:pt x="4" y="149"/>
                </a:cubicBezTo>
                <a:cubicBezTo>
                  <a:pt x="6" y="138"/>
                  <a:pt x="9" y="126"/>
                  <a:pt x="14" y="115"/>
                </a:cubicBezTo>
                <a:cubicBezTo>
                  <a:pt x="19" y="103"/>
                  <a:pt x="24" y="93"/>
                  <a:pt x="31" y="83"/>
                </a:cubicBezTo>
                <a:cubicBezTo>
                  <a:pt x="38" y="73"/>
                  <a:pt x="46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lnTo>
                  <a:pt x="14156" y="0"/>
                </a:lnTo>
                <a:cubicBezTo>
                  <a:pt x="14168" y="0"/>
                  <a:pt x="14180" y="2"/>
                  <a:pt x="14192" y="4"/>
                </a:cubicBezTo>
                <a:cubicBezTo>
                  <a:pt x="14204" y="6"/>
                  <a:pt x="14216" y="10"/>
                  <a:pt x="14227" y="14"/>
                </a:cubicBezTo>
                <a:cubicBezTo>
                  <a:pt x="14238" y="19"/>
                  <a:pt x="14249" y="25"/>
                  <a:pt x="14259" y="32"/>
                </a:cubicBezTo>
                <a:cubicBezTo>
                  <a:pt x="14269" y="38"/>
                  <a:pt x="14279" y="46"/>
                  <a:pt x="14287" y="55"/>
                </a:cubicBezTo>
                <a:cubicBezTo>
                  <a:pt x="14296" y="63"/>
                  <a:pt x="14303" y="73"/>
                  <a:pt x="14310" y="83"/>
                </a:cubicBezTo>
                <a:cubicBezTo>
                  <a:pt x="14317" y="93"/>
                  <a:pt x="14323" y="103"/>
                  <a:pt x="14327" y="115"/>
                </a:cubicBezTo>
                <a:cubicBezTo>
                  <a:pt x="14332" y="126"/>
                  <a:pt x="14335" y="138"/>
                  <a:pt x="14338" y="149"/>
                </a:cubicBezTo>
                <a:cubicBezTo>
                  <a:pt x="14340" y="161"/>
                  <a:pt x="14341" y="173"/>
                  <a:pt x="14341" y="186"/>
                </a:cubicBezTo>
                <a:lnTo>
                  <a:pt x="14341" y="5399"/>
                </a:lnTo>
                <a:cubicBezTo>
                  <a:pt x="14341" y="5411"/>
                  <a:pt x="14340" y="5423"/>
                  <a:pt x="14338" y="5435"/>
                </a:cubicBezTo>
                <a:cubicBezTo>
                  <a:pt x="14335" y="5447"/>
                  <a:pt x="14332" y="5459"/>
                  <a:pt x="14327" y="5470"/>
                </a:cubicBezTo>
                <a:cubicBezTo>
                  <a:pt x="14323" y="5481"/>
                  <a:pt x="14317" y="5492"/>
                  <a:pt x="14310" y="5502"/>
                </a:cubicBezTo>
                <a:cubicBezTo>
                  <a:pt x="14303" y="5512"/>
                  <a:pt x="14296" y="5521"/>
                  <a:pt x="14287" y="5530"/>
                </a:cubicBezTo>
                <a:cubicBezTo>
                  <a:pt x="14279" y="5538"/>
                  <a:pt x="14269" y="5546"/>
                  <a:pt x="14259" y="5553"/>
                </a:cubicBezTo>
                <a:cubicBezTo>
                  <a:pt x="14249" y="5560"/>
                  <a:pt x="14238" y="5565"/>
                  <a:pt x="14227" y="5570"/>
                </a:cubicBezTo>
                <a:cubicBezTo>
                  <a:pt x="14216" y="5575"/>
                  <a:pt x="14204" y="5578"/>
                  <a:pt x="14192" y="5581"/>
                </a:cubicBezTo>
                <a:cubicBezTo>
                  <a:pt x="14180" y="5583"/>
                  <a:pt x="14168" y="5584"/>
                  <a:pt x="14156" y="5584"/>
                </a:cubicBezTo>
                <a:lnTo>
                  <a:pt x="185" y="5584"/>
                </a:lnTo>
                <a:cubicBezTo>
                  <a:pt x="173" y="5584"/>
                  <a:pt x="161" y="5583"/>
                  <a:pt x="149" y="5581"/>
                </a:cubicBezTo>
                <a:cubicBezTo>
                  <a:pt x="137" y="5578"/>
                  <a:pt x="126" y="5575"/>
                  <a:pt x="114" y="5570"/>
                </a:cubicBezTo>
                <a:cubicBezTo>
                  <a:pt x="103" y="5565"/>
                  <a:pt x="92" y="5560"/>
                  <a:pt x="82" y="5553"/>
                </a:cubicBezTo>
                <a:cubicBezTo>
                  <a:pt x="72" y="5546"/>
                  <a:pt x="63" y="5538"/>
                  <a:pt x="54" y="5530"/>
                </a:cubicBezTo>
                <a:cubicBezTo>
                  <a:pt x="46" y="5521"/>
                  <a:pt x="38" y="5512"/>
                  <a:pt x="31" y="5502"/>
                </a:cubicBezTo>
                <a:cubicBezTo>
                  <a:pt x="24" y="5492"/>
                  <a:pt x="19" y="5481"/>
                  <a:pt x="14" y="5470"/>
                </a:cubicBezTo>
                <a:cubicBezTo>
                  <a:pt x="9" y="5459"/>
                  <a:pt x="6" y="5447"/>
                  <a:pt x="4" y="5435"/>
                </a:cubicBezTo>
                <a:cubicBezTo>
                  <a:pt x="1" y="5423"/>
                  <a:pt x="0" y="5411"/>
                  <a:pt x="0" y="5399"/>
                </a:cubicBezTo>
              </a:path>
            </a:pathLst>
          </a:custGeom>
          <a:ln w="18720">
            <a:solidFill>
              <a:srgbClr val="c91f37"/>
            </a:solidFill>
            <a:miter/>
          </a:ln>
          <a:effectLst>
            <a:outerShdw blurRad="190500" dist="127000" dir="5400000" algn="tl" rotWithShape="0">
              <a:prstClr val="black">
                <a:alpha val="100000"/>
              </a:prstClr>
            </a:outerShdw>
          </a:effectLst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6419880" y="1978560"/>
            <a:ext cx="5142960" cy="199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6410160" y="4228920"/>
            <a:ext cx="5162760" cy="2010240"/>
          </a:xfrm>
          <a:custGeom>
            <a:avLst/>
            <a:gdLst/>
            <a:ahLst/>
            <a:rect l="0" t="0" r="r" b="b"/>
            <a:pathLst>
              <a:path fill="none" w="14341" h="5584">
                <a:moveTo>
                  <a:pt x="0" y="5398"/>
                </a:moveTo>
                <a:lnTo>
                  <a:pt x="0" y="185"/>
                </a:lnTo>
                <a:cubicBezTo>
                  <a:pt x="0" y="173"/>
                  <a:pt x="1" y="161"/>
                  <a:pt x="4" y="149"/>
                </a:cubicBezTo>
                <a:cubicBezTo>
                  <a:pt x="6" y="137"/>
                  <a:pt x="9" y="126"/>
                  <a:pt x="14" y="114"/>
                </a:cubicBezTo>
                <a:cubicBezTo>
                  <a:pt x="19" y="103"/>
                  <a:pt x="24" y="92"/>
                  <a:pt x="31" y="82"/>
                </a:cubicBezTo>
                <a:cubicBezTo>
                  <a:pt x="38" y="72"/>
                  <a:pt x="46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4"/>
                  <a:pt x="103" y="19"/>
                  <a:pt x="114" y="14"/>
                </a:cubicBezTo>
                <a:cubicBezTo>
                  <a:pt x="126" y="9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lnTo>
                  <a:pt x="14156" y="0"/>
                </a:lnTo>
                <a:cubicBezTo>
                  <a:pt x="14168" y="0"/>
                  <a:pt x="14180" y="1"/>
                  <a:pt x="14192" y="4"/>
                </a:cubicBezTo>
                <a:cubicBezTo>
                  <a:pt x="14204" y="6"/>
                  <a:pt x="14216" y="9"/>
                  <a:pt x="14227" y="14"/>
                </a:cubicBezTo>
                <a:cubicBezTo>
                  <a:pt x="14238" y="19"/>
                  <a:pt x="14249" y="24"/>
                  <a:pt x="14259" y="31"/>
                </a:cubicBezTo>
                <a:cubicBezTo>
                  <a:pt x="14269" y="38"/>
                  <a:pt x="14279" y="46"/>
                  <a:pt x="14287" y="54"/>
                </a:cubicBezTo>
                <a:cubicBezTo>
                  <a:pt x="14296" y="63"/>
                  <a:pt x="14303" y="72"/>
                  <a:pt x="14310" y="82"/>
                </a:cubicBezTo>
                <a:cubicBezTo>
                  <a:pt x="14317" y="92"/>
                  <a:pt x="14323" y="103"/>
                  <a:pt x="14327" y="114"/>
                </a:cubicBezTo>
                <a:cubicBezTo>
                  <a:pt x="14332" y="126"/>
                  <a:pt x="14335" y="137"/>
                  <a:pt x="14338" y="149"/>
                </a:cubicBezTo>
                <a:cubicBezTo>
                  <a:pt x="14340" y="161"/>
                  <a:pt x="14341" y="173"/>
                  <a:pt x="14341" y="185"/>
                </a:cubicBezTo>
                <a:lnTo>
                  <a:pt x="14341" y="5398"/>
                </a:lnTo>
                <a:cubicBezTo>
                  <a:pt x="14341" y="5411"/>
                  <a:pt x="14340" y="5423"/>
                  <a:pt x="14338" y="5435"/>
                </a:cubicBezTo>
                <a:cubicBezTo>
                  <a:pt x="14335" y="5447"/>
                  <a:pt x="14332" y="5458"/>
                  <a:pt x="14327" y="5469"/>
                </a:cubicBezTo>
                <a:cubicBezTo>
                  <a:pt x="14323" y="5481"/>
                  <a:pt x="14317" y="5491"/>
                  <a:pt x="14310" y="5501"/>
                </a:cubicBezTo>
                <a:cubicBezTo>
                  <a:pt x="14303" y="5512"/>
                  <a:pt x="14296" y="5521"/>
                  <a:pt x="14287" y="5529"/>
                </a:cubicBezTo>
                <a:cubicBezTo>
                  <a:pt x="14279" y="5538"/>
                  <a:pt x="14269" y="5546"/>
                  <a:pt x="14259" y="5552"/>
                </a:cubicBezTo>
                <a:cubicBezTo>
                  <a:pt x="14249" y="5559"/>
                  <a:pt x="14238" y="5565"/>
                  <a:pt x="14227" y="5570"/>
                </a:cubicBezTo>
                <a:cubicBezTo>
                  <a:pt x="14216" y="5574"/>
                  <a:pt x="14204" y="5578"/>
                  <a:pt x="14192" y="5580"/>
                </a:cubicBezTo>
                <a:cubicBezTo>
                  <a:pt x="14180" y="5583"/>
                  <a:pt x="14168" y="5584"/>
                  <a:pt x="14156" y="5584"/>
                </a:cubicBezTo>
                <a:lnTo>
                  <a:pt x="185" y="5584"/>
                </a:lnTo>
                <a:cubicBezTo>
                  <a:pt x="173" y="5584"/>
                  <a:pt x="161" y="5583"/>
                  <a:pt x="149" y="5580"/>
                </a:cubicBezTo>
                <a:cubicBezTo>
                  <a:pt x="137" y="5578"/>
                  <a:pt x="126" y="5574"/>
                  <a:pt x="114" y="5570"/>
                </a:cubicBezTo>
                <a:cubicBezTo>
                  <a:pt x="103" y="5565"/>
                  <a:pt x="92" y="5559"/>
                  <a:pt x="82" y="5552"/>
                </a:cubicBezTo>
                <a:cubicBezTo>
                  <a:pt x="72" y="5546"/>
                  <a:pt x="63" y="5538"/>
                  <a:pt x="54" y="5529"/>
                </a:cubicBezTo>
                <a:cubicBezTo>
                  <a:pt x="46" y="5521"/>
                  <a:pt x="38" y="5512"/>
                  <a:pt x="31" y="5501"/>
                </a:cubicBezTo>
                <a:cubicBezTo>
                  <a:pt x="24" y="5491"/>
                  <a:pt x="19" y="5481"/>
                  <a:pt x="14" y="5469"/>
                </a:cubicBezTo>
                <a:cubicBezTo>
                  <a:pt x="9" y="5458"/>
                  <a:pt x="6" y="5447"/>
                  <a:pt x="4" y="5435"/>
                </a:cubicBezTo>
                <a:cubicBezTo>
                  <a:pt x="1" y="5423"/>
                  <a:pt x="0" y="5411"/>
                  <a:pt x="0" y="5398"/>
                </a:cubicBezTo>
              </a:path>
            </a:pathLst>
          </a:custGeom>
          <a:ln w="18720">
            <a:solidFill>
              <a:srgbClr val="0052cc"/>
            </a:solidFill>
            <a:miter/>
          </a:ln>
          <a:effectLst>
            <a:outerShdw blurRad="190500" dist="127000" dir="5400000" algn="tl" rotWithShape="0">
              <a:prstClr val="black">
                <a:alpha val="100000"/>
              </a:prstClr>
            </a:outerShdw>
          </a:effectLst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4"/>
          <a:stretch/>
        </p:blipFill>
        <p:spPr>
          <a:xfrm>
            <a:off x="6419880" y="4235760"/>
            <a:ext cx="5142960" cy="199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4" name=""/>
          <p:cNvSpPr txBox="1"/>
          <p:nvPr/>
        </p:nvSpPr>
        <p:spPr>
          <a:xfrm>
            <a:off x="1617840" y="4744800"/>
            <a:ext cx="36880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年前实现载人登月，梦舟⻜船零高度逃逸试验成功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>
            <a:alphaModFix amt="1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609480" y="1333440"/>
            <a:ext cx="10973160" cy="19440"/>
          </a:xfrm>
          <a:custGeom>
            <a:avLst/>
            <a:gdLst/>
            <a:ah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8" name=""/>
          <p:cNvSpPr/>
          <p:nvPr/>
        </p:nvSpPr>
        <p:spPr>
          <a:xfrm>
            <a:off x="618840" y="1971360"/>
            <a:ext cx="5315400" cy="4267800"/>
          </a:xfrm>
          <a:custGeom>
            <a:avLst/>
            <a:gdLst/>
            <a:ahLst/>
            <a:rect l="0" t="0" r="r" b="b"/>
            <a:pathLst>
              <a:path fill="none" w="14765" h="11855">
                <a:moveTo>
                  <a:pt x="0" y="11669"/>
                </a:moveTo>
                <a:lnTo>
                  <a:pt x="0" y="186"/>
                </a:lnTo>
                <a:cubicBezTo>
                  <a:pt x="0" y="173"/>
                  <a:pt x="1" y="161"/>
                  <a:pt x="4" y="149"/>
                </a:cubicBezTo>
                <a:cubicBezTo>
                  <a:pt x="6" y="138"/>
                  <a:pt x="10" y="126"/>
                  <a:pt x="14" y="115"/>
                </a:cubicBezTo>
                <a:cubicBezTo>
                  <a:pt x="19" y="103"/>
                  <a:pt x="25" y="93"/>
                  <a:pt x="32" y="83"/>
                </a:cubicBezTo>
                <a:cubicBezTo>
                  <a:pt x="38" y="73"/>
                  <a:pt x="46" y="63"/>
                  <a:pt x="55" y="55"/>
                </a:cubicBezTo>
                <a:cubicBezTo>
                  <a:pt x="63" y="46"/>
                  <a:pt x="72" y="38"/>
                  <a:pt x="83" y="32"/>
                </a:cubicBezTo>
                <a:cubicBezTo>
                  <a:pt x="93" y="25"/>
                  <a:pt x="103" y="19"/>
                  <a:pt x="115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lnTo>
                  <a:pt x="14580" y="0"/>
                </a:lnTo>
                <a:cubicBezTo>
                  <a:pt x="14592" y="0"/>
                  <a:pt x="14604" y="2"/>
                  <a:pt x="14616" y="4"/>
                </a:cubicBezTo>
                <a:cubicBezTo>
                  <a:pt x="14628" y="6"/>
                  <a:pt x="14639" y="10"/>
                  <a:pt x="14651" y="14"/>
                </a:cubicBezTo>
                <a:cubicBezTo>
                  <a:pt x="14662" y="19"/>
                  <a:pt x="14673" y="25"/>
                  <a:pt x="14683" y="32"/>
                </a:cubicBezTo>
                <a:cubicBezTo>
                  <a:pt x="14693" y="38"/>
                  <a:pt x="14702" y="46"/>
                  <a:pt x="14711" y="55"/>
                </a:cubicBezTo>
                <a:cubicBezTo>
                  <a:pt x="14719" y="63"/>
                  <a:pt x="14727" y="73"/>
                  <a:pt x="14734" y="83"/>
                </a:cubicBezTo>
                <a:cubicBezTo>
                  <a:pt x="14741" y="93"/>
                  <a:pt x="14746" y="103"/>
                  <a:pt x="14751" y="115"/>
                </a:cubicBezTo>
                <a:cubicBezTo>
                  <a:pt x="14756" y="126"/>
                  <a:pt x="14759" y="138"/>
                  <a:pt x="14761" y="149"/>
                </a:cubicBezTo>
                <a:cubicBezTo>
                  <a:pt x="14764" y="161"/>
                  <a:pt x="14765" y="173"/>
                  <a:pt x="14765" y="186"/>
                </a:cubicBezTo>
                <a:lnTo>
                  <a:pt x="14765" y="11669"/>
                </a:lnTo>
                <a:cubicBezTo>
                  <a:pt x="14765" y="11682"/>
                  <a:pt x="14764" y="11694"/>
                  <a:pt x="14761" y="11706"/>
                </a:cubicBezTo>
                <a:cubicBezTo>
                  <a:pt x="14759" y="11718"/>
                  <a:pt x="14756" y="11729"/>
                  <a:pt x="14751" y="11740"/>
                </a:cubicBezTo>
                <a:cubicBezTo>
                  <a:pt x="14746" y="11752"/>
                  <a:pt x="14741" y="11762"/>
                  <a:pt x="14734" y="11772"/>
                </a:cubicBezTo>
                <a:cubicBezTo>
                  <a:pt x="14727" y="11783"/>
                  <a:pt x="14719" y="11792"/>
                  <a:pt x="14711" y="11800"/>
                </a:cubicBezTo>
                <a:cubicBezTo>
                  <a:pt x="14702" y="11809"/>
                  <a:pt x="14693" y="11817"/>
                  <a:pt x="14683" y="11823"/>
                </a:cubicBezTo>
                <a:cubicBezTo>
                  <a:pt x="14673" y="11830"/>
                  <a:pt x="14662" y="11836"/>
                  <a:pt x="14651" y="11841"/>
                </a:cubicBezTo>
                <a:cubicBezTo>
                  <a:pt x="14639" y="11845"/>
                  <a:pt x="14628" y="11849"/>
                  <a:pt x="14616" y="11851"/>
                </a:cubicBezTo>
                <a:cubicBezTo>
                  <a:pt x="14604" y="11854"/>
                  <a:pt x="14592" y="11855"/>
                  <a:pt x="14580" y="11855"/>
                </a:cubicBezTo>
                <a:lnTo>
                  <a:pt x="185" y="11855"/>
                </a:lnTo>
                <a:cubicBezTo>
                  <a:pt x="173" y="11855"/>
                  <a:pt x="161" y="11854"/>
                  <a:pt x="149" y="11851"/>
                </a:cubicBezTo>
                <a:cubicBezTo>
                  <a:pt x="137" y="11849"/>
                  <a:pt x="126" y="11845"/>
                  <a:pt x="115" y="11841"/>
                </a:cubicBezTo>
                <a:cubicBezTo>
                  <a:pt x="103" y="11836"/>
                  <a:pt x="93" y="11830"/>
                  <a:pt x="83" y="11823"/>
                </a:cubicBezTo>
                <a:cubicBezTo>
                  <a:pt x="72" y="11817"/>
                  <a:pt x="63" y="11809"/>
                  <a:pt x="55" y="11800"/>
                </a:cubicBezTo>
                <a:cubicBezTo>
                  <a:pt x="46" y="11792"/>
                  <a:pt x="38" y="11783"/>
                  <a:pt x="32" y="11772"/>
                </a:cubicBezTo>
                <a:cubicBezTo>
                  <a:pt x="25" y="11762"/>
                  <a:pt x="19" y="11752"/>
                  <a:pt x="14" y="11740"/>
                </a:cubicBezTo>
                <a:cubicBezTo>
                  <a:pt x="10" y="11729"/>
                  <a:pt x="6" y="11718"/>
                  <a:pt x="4" y="11706"/>
                </a:cubicBezTo>
                <a:cubicBezTo>
                  <a:pt x="1" y="11694"/>
                  <a:pt x="0" y="11682"/>
                  <a:pt x="0" y="11669"/>
                </a:cubicBezTo>
              </a:path>
            </a:pathLst>
          </a:custGeom>
          <a:ln w="18720">
            <a:solidFill>
              <a:srgbClr val="4a4a4d"/>
            </a:solidFill>
            <a:miter/>
          </a:ln>
          <a:effectLst>
            <a:outerShdw blurRad="190500" dist="127000" dir="5400000" algn="tl" rotWithShape="0">
              <a:prstClr val="black">
                <a:alpha val="100000"/>
              </a:prstClr>
            </a:outerShdw>
          </a:effectLst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624600" y="1981080"/>
            <a:ext cx="5303880" cy="424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0" name=""/>
          <p:cNvSpPr txBox="1"/>
          <p:nvPr/>
        </p:nvSpPr>
        <p:spPr>
          <a:xfrm>
            <a:off x="609480" y="675000"/>
            <a:ext cx="507111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精神传承：航天三大精神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1" name=""/>
          <p:cNvSpPr txBox="1"/>
          <p:nvPr/>
        </p:nvSpPr>
        <p:spPr>
          <a:xfrm>
            <a:off x="6248520" y="2841120"/>
            <a:ext cx="15087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激励一代又一代人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2" name=""/>
          <p:cNvSpPr txBox="1"/>
          <p:nvPr/>
        </p:nvSpPr>
        <p:spPr>
          <a:xfrm>
            <a:off x="6248520" y="3364920"/>
            <a:ext cx="301752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800" strike="noStrike" u="none" i="0">
                <a:solidFill>
                  <a:srgbClr val="c91f37"/>
                </a:solidFill>
                <a:effectLst/>
                <a:uFillTx/>
                <a:latin typeface="Inter, sans-serif"/>
                <a:ea typeface="Inter, sans-serif"/>
              </a:rPr>
              <a:t>01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3" name=""/>
          <p:cNvSpPr txBox="1"/>
          <p:nvPr/>
        </p:nvSpPr>
        <p:spPr>
          <a:xfrm>
            <a:off x="6655320" y="3328560"/>
            <a:ext cx="138303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5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两弹一星精神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4" name=""/>
          <p:cNvSpPr txBox="1"/>
          <p:nvPr/>
        </p:nvSpPr>
        <p:spPr>
          <a:xfrm>
            <a:off x="6655320" y="3639960"/>
            <a:ext cx="31851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热爱祖国、无私奉献，自力更生、艰苦奋斗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5" name=""/>
          <p:cNvSpPr txBox="1"/>
          <p:nvPr/>
        </p:nvSpPr>
        <p:spPr>
          <a:xfrm>
            <a:off x="6248520" y="4136400"/>
            <a:ext cx="301752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800" strike="noStrike" u="none" i="0">
                <a:solidFill>
                  <a:srgbClr val="c91f37"/>
                </a:solidFill>
                <a:effectLst/>
                <a:uFillTx/>
                <a:latin typeface="Inter, sans-serif"/>
                <a:ea typeface="Inter, sans-serif"/>
              </a:rPr>
              <a:t>02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6" name=""/>
          <p:cNvSpPr txBox="1"/>
          <p:nvPr/>
        </p:nvSpPr>
        <p:spPr>
          <a:xfrm>
            <a:off x="6655320" y="410004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5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探月精神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7" name=""/>
          <p:cNvSpPr txBox="1"/>
          <p:nvPr/>
        </p:nvSpPr>
        <p:spPr>
          <a:xfrm>
            <a:off x="6655320" y="4411440"/>
            <a:ext cx="31851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追逐梦想、勇于探索、协同攻坚、合作共赢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8" name=""/>
          <p:cNvSpPr txBox="1"/>
          <p:nvPr/>
        </p:nvSpPr>
        <p:spPr>
          <a:xfrm>
            <a:off x="6248520" y="4917600"/>
            <a:ext cx="301752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800" strike="noStrike" u="none" i="0">
                <a:solidFill>
                  <a:srgbClr val="c91f37"/>
                </a:solidFill>
                <a:effectLst/>
                <a:uFillTx/>
                <a:latin typeface="Inter, sans-serif"/>
                <a:ea typeface="Inter, sans-serif"/>
              </a:rPr>
              <a:t>03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9" name=""/>
          <p:cNvSpPr txBox="1"/>
          <p:nvPr/>
        </p:nvSpPr>
        <p:spPr>
          <a:xfrm>
            <a:off x="6655320" y="4880880"/>
            <a:ext cx="138303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5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航天传统精神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0" name=""/>
          <p:cNvSpPr txBox="1"/>
          <p:nvPr/>
        </p:nvSpPr>
        <p:spPr>
          <a:xfrm>
            <a:off x="6655320" y="5192640"/>
            <a:ext cx="38557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特别能吃苦、特别能战斗、特别能攻关、特别能奉献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4" name=""/>
          <p:cNvSpPr/>
          <p:nvPr/>
        </p:nvSpPr>
        <p:spPr>
          <a:xfrm>
            <a:off x="609480" y="1333440"/>
            <a:ext cx="10973160" cy="19440"/>
          </a:xfrm>
          <a:custGeom>
            <a:avLst/>
            <a:gdLst/>
            <a:ah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609480" y="675000"/>
            <a:ext cx="461010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企业动态：华为与百度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609480" y="2241000"/>
            <a:ext cx="301752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AI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7" name=""/>
          <p:cNvSpPr txBox="1"/>
          <p:nvPr/>
        </p:nvSpPr>
        <p:spPr>
          <a:xfrm>
            <a:off x="838080" y="2235960"/>
            <a:ext cx="276606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与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8" name=""/>
          <p:cNvSpPr txBox="1"/>
          <p:nvPr/>
        </p:nvSpPr>
        <p:spPr>
          <a:xfrm>
            <a:off x="1066680" y="2241000"/>
            <a:ext cx="603504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5G-A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9" name=""/>
          <p:cNvSpPr/>
          <p:nvPr/>
        </p:nvSpPr>
        <p:spPr>
          <a:xfrm>
            <a:off x="609480" y="2828880"/>
            <a:ext cx="76320" cy="847800"/>
          </a:xfrm>
          <a:custGeom>
            <a:avLst/>
            <a:gdLst/>
            <a:ahLst/>
            <a:rect l="0" t="0" r="r" b="b"/>
            <a:pathLst>
              <a:path w="212" h="2355">
                <a:moveTo>
                  <a:pt x="0" y="0"/>
                </a:moveTo>
                <a:lnTo>
                  <a:pt x="212" y="0"/>
                </a:lnTo>
                <a:lnTo>
                  <a:pt x="212" y="2355"/>
                </a:lnTo>
                <a:lnTo>
                  <a:pt x="0" y="2355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0" name=""/>
          <p:cNvSpPr txBox="1"/>
          <p:nvPr/>
        </p:nvSpPr>
        <p:spPr>
          <a:xfrm>
            <a:off x="1612800" y="2235960"/>
            <a:ext cx="829818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的融合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1" name=""/>
          <p:cNvSpPr txBox="1"/>
          <p:nvPr/>
        </p:nvSpPr>
        <p:spPr>
          <a:xfrm>
            <a:off x="838080" y="2975760"/>
            <a:ext cx="452628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01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1485720" y="3012840"/>
            <a:ext cx="414909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35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华为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3" name=""/>
          <p:cNvSpPr txBox="1"/>
          <p:nvPr/>
        </p:nvSpPr>
        <p:spPr>
          <a:xfrm>
            <a:off x="1485720" y="3316320"/>
            <a:ext cx="20116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数字人团队推动网络自智，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4" name=""/>
          <p:cNvSpPr txBox="1"/>
          <p:nvPr/>
        </p:nvSpPr>
        <p:spPr>
          <a:xfrm>
            <a:off x="3314880" y="3319560"/>
            <a:ext cx="402336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5G-A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"/>
          <p:cNvSpPr txBox="1"/>
          <p:nvPr/>
        </p:nvSpPr>
        <p:spPr>
          <a:xfrm>
            <a:off x="3670560" y="3316320"/>
            <a:ext cx="838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商用网络超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6" name=""/>
          <p:cNvSpPr txBox="1"/>
          <p:nvPr/>
        </p:nvSpPr>
        <p:spPr>
          <a:xfrm>
            <a:off x="4432320" y="3319560"/>
            <a:ext cx="18288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50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7" name=""/>
          <p:cNvSpPr/>
          <p:nvPr/>
        </p:nvSpPr>
        <p:spPr>
          <a:xfrm>
            <a:off x="609480" y="3904920"/>
            <a:ext cx="76320" cy="857880"/>
          </a:xfrm>
          <a:custGeom>
            <a:avLst/>
            <a:gdLst/>
            <a:ahLst/>
            <a:rect l="0" t="0" r="r" b="b"/>
            <a:pathLst>
              <a:path w="212" h="2383">
                <a:moveTo>
                  <a:pt x="0" y="0"/>
                </a:moveTo>
                <a:lnTo>
                  <a:pt x="212" y="0"/>
                </a:lnTo>
                <a:lnTo>
                  <a:pt x="212" y="2383"/>
                </a:lnTo>
                <a:lnTo>
                  <a:pt x="0" y="2383"/>
                </a:lnTo>
                <a:lnTo>
                  <a:pt x="0" y="0"/>
                </a:lnTo>
                <a:close/>
              </a:path>
            </a:pathLst>
          </a:custGeom>
          <a:solidFill>
            <a:srgbClr val="0052c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8" name=""/>
          <p:cNvSpPr txBox="1"/>
          <p:nvPr/>
        </p:nvSpPr>
        <p:spPr>
          <a:xfrm>
            <a:off x="4601880" y="3316320"/>
            <a:ext cx="1676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张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838080" y="4052160"/>
            <a:ext cx="452628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02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1485720" y="4088880"/>
            <a:ext cx="414909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35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百度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1485720" y="439596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“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2" name=""/>
          <p:cNvSpPr txBox="1"/>
          <p:nvPr/>
        </p:nvSpPr>
        <p:spPr>
          <a:xfrm>
            <a:off x="1536480" y="4392360"/>
            <a:ext cx="335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伐谋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3" name=""/>
          <p:cNvSpPr txBox="1"/>
          <p:nvPr/>
        </p:nvSpPr>
        <p:spPr>
          <a:xfrm>
            <a:off x="1841400" y="439596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”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"/>
          <p:cNvSpPr txBox="1"/>
          <p:nvPr/>
        </p:nvSpPr>
        <p:spPr>
          <a:xfrm>
            <a:off x="1892160" y="4392360"/>
            <a:ext cx="16764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智能体优化交通管理，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5" name=""/>
          <p:cNvSpPr txBox="1"/>
          <p:nvPr/>
        </p:nvSpPr>
        <p:spPr>
          <a:xfrm>
            <a:off x="3416040" y="4395960"/>
            <a:ext cx="201168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AI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6" name=""/>
          <p:cNvSpPr txBox="1"/>
          <p:nvPr/>
        </p:nvSpPr>
        <p:spPr>
          <a:xfrm>
            <a:off x="3560040" y="4392360"/>
            <a:ext cx="13411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手机发货量预计近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"/>
          <p:cNvSpPr txBox="1"/>
          <p:nvPr/>
        </p:nvSpPr>
        <p:spPr>
          <a:xfrm>
            <a:off x="4779360" y="439596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4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8" name=""/>
          <p:cNvSpPr/>
          <p:nvPr/>
        </p:nvSpPr>
        <p:spPr>
          <a:xfrm>
            <a:off x="609480" y="4991040"/>
            <a:ext cx="76320" cy="847800"/>
          </a:xfrm>
          <a:custGeom>
            <a:avLst/>
            <a:gdLst/>
            <a:ahLst/>
            <a:rect l="0" t="0" r="r" b="b"/>
            <a:pathLst>
              <a:path w="212" h="2355">
                <a:moveTo>
                  <a:pt x="0" y="0"/>
                </a:moveTo>
                <a:lnTo>
                  <a:pt x="212" y="0"/>
                </a:lnTo>
                <a:lnTo>
                  <a:pt x="212" y="2355"/>
                </a:lnTo>
                <a:lnTo>
                  <a:pt x="0" y="2355"/>
                </a:lnTo>
                <a:lnTo>
                  <a:pt x="0" y="0"/>
                </a:lnTo>
                <a:close/>
              </a:path>
            </a:pathLst>
          </a:custGeom>
          <a:solidFill>
            <a:srgbClr val="4a4a4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9" name=""/>
          <p:cNvSpPr txBox="1"/>
          <p:nvPr/>
        </p:nvSpPr>
        <p:spPr>
          <a:xfrm>
            <a:off x="4864320" y="4392360"/>
            <a:ext cx="335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亿台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0" name=""/>
          <p:cNvSpPr txBox="1"/>
          <p:nvPr/>
        </p:nvSpPr>
        <p:spPr>
          <a:xfrm>
            <a:off x="838080" y="5137920"/>
            <a:ext cx="452628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03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1" name=""/>
          <p:cNvSpPr txBox="1"/>
          <p:nvPr/>
        </p:nvSpPr>
        <p:spPr>
          <a:xfrm>
            <a:off x="1485720" y="5175000"/>
            <a:ext cx="829818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35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十方融海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2" name=""/>
          <p:cNvSpPr txBox="1"/>
          <p:nvPr/>
        </p:nvSpPr>
        <p:spPr>
          <a:xfrm>
            <a:off x="1485720" y="5478480"/>
            <a:ext cx="335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小智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3" name=""/>
          <p:cNvSpPr txBox="1"/>
          <p:nvPr/>
        </p:nvSpPr>
        <p:spPr>
          <a:xfrm>
            <a:off x="1790640" y="5481720"/>
            <a:ext cx="201168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AI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4" name=""/>
          <p:cNvSpPr txBox="1"/>
          <p:nvPr/>
        </p:nvSpPr>
        <p:spPr>
          <a:xfrm>
            <a:off x="1934640" y="5478480"/>
            <a:ext cx="6705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开源接入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5" name=""/>
          <p:cNvSpPr txBox="1"/>
          <p:nvPr/>
        </p:nvSpPr>
        <p:spPr>
          <a:xfrm>
            <a:off x="2544120" y="5481720"/>
            <a:ext cx="18288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80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6" name=""/>
          <p:cNvSpPr txBox="1"/>
          <p:nvPr/>
        </p:nvSpPr>
        <p:spPr>
          <a:xfrm>
            <a:off x="2713680" y="5478480"/>
            <a:ext cx="16764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万台设备，日处理对话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7" name=""/>
          <p:cNvSpPr txBox="1"/>
          <p:nvPr/>
        </p:nvSpPr>
        <p:spPr>
          <a:xfrm>
            <a:off x="4237920" y="5481720"/>
            <a:ext cx="2743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900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8" name=""/>
          <p:cNvSpPr txBox="1"/>
          <p:nvPr/>
        </p:nvSpPr>
        <p:spPr>
          <a:xfrm>
            <a:off x="4492080" y="5478480"/>
            <a:ext cx="335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万条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609480" y="1333440"/>
            <a:ext cx="10973160" cy="19440"/>
          </a:xfrm>
          <a:custGeom>
            <a:avLst/>
            <a:gdLst/>
            <a:ah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3" name=""/>
          <p:cNvSpPr/>
          <p:nvPr/>
        </p:nvSpPr>
        <p:spPr>
          <a:xfrm>
            <a:off x="614160" y="1966680"/>
            <a:ext cx="3448440" cy="4277160"/>
          </a:xfrm>
          <a:custGeom>
            <a:avLst/>
            <a:gdLst/>
            <a:ahLst/>
            <a:rect l="0" t="0" r="r" b="b"/>
            <a:pathLst>
              <a:path w="9579" h="11881">
                <a:moveTo>
                  <a:pt x="0" y="11682"/>
                </a:moveTo>
                <a:lnTo>
                  <a:pt x="0" y="199"/>
                </a:lnTo>
                <a:cubicBezTo>
                  <a:pt x="0" y="186"/>
                  <a:pt x="1" y="173"/>
                  <a:pt x="4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4" y="88"/>
                </a:cubicBezTo>
                <a:cubicBezTo>
                  <a:pt x="41" y="78"/>
                  <a:pt x="49" y="67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6"/>
                  <a:pt x="160" y="4"/>
                </a:cubicBezTo>
                <a:cubicBezTo>
                  <a:pt x="173" y="1"/>
                  <a:pt x="185" y="0"/>
                  <a:pt x="198" y="0"/>
                </a:cubicBezTo>
                <a:lnTo>
                  <a:pt x="9381" y="0"/>
                </a:lnTo>
                <a:cubicBezTo>
                  <a:pt x="9394" y="0"/>
                  <a:pt x="9406" y="1"/>
                  <a:pt x="9419" y="4"/>
                </a:cubicBezTo>
                <a:cubicBezTo>
                  <a:pt x="9432" y="6"/>
                  <a:pt x="9444" y="10"/>
                  <a:pt x="9456" y="15"/>
                </a:cubicBezTo>
                <a:cubicBezTo>
                  <a:pt x="9469" y="20"/>
                  <a:pt x="9480" y="26"/>
                  <a:pt x="9491" y="34"/>
                </a:cubicBezTo>
                <a:cubicBezTo>
                  <a:pt x="9502" y="41"/>
                  <a:pt x="9512" y="49"/>
                  <a:pt x="9521" y="58"/>
                </a:cubicBezTo>
                <a:cubicBezTo>
                  <a:pt x="9530" y="67"/>
                  <a:pt x="9538" y="78"/>
                  <a:pt x="9546" y="88"/>
                </a:cubicBezTo>
                <a:cubicBezTo>
                  <a:pt x="9553" y="99"/>
                  <a:pt x="9559" y="111"/>
                  <a:pt x="9564" y="123"/>
                </a:cubicBezTo>
                <a:cubicBezTo>
                  <a:pt x="9569" y="135"/>
                  <a:pt x="9573" y="147"/>
                  <a:pt x="9575" y="160"/>
                </a:cubicBezTo>
                <a:cubicBezTo>
                  <a:pt x="9578" y="173"/>
                  <a:pt x="9579" y="186"/>
                  <a:pt x="9579" y="199"/>
                </a:cubicBezTo>
                <a:lnTo>
                  <a:pt x="9579" y="11682"/>
                </a:lnTo>
                <a:cubicBezTo>
                  <a:pt x="9579" y="11696"/>
                  <a:pt x="9578" y="11708"/>
                  <a:pt x="9575" y="11721"/>
                </a:cubicBezTo>
                <a:cubicBezTo>
                  <a:pt x="9573" y="11734"/>
                  <a:pt x="9569" y="11746"/>
                  <a:pt x="9564" y="11758"/>
                </a:cubicBezTo>
                <a:cubicBezTo>
                  <a:pt x="9559" y="11770"/>
                  <a:pt x="9553" y="11782"/>
                  <a:pt x="9546" y="11793"/>
                </a:cubicBezTo>
                <a:cubicBezTo>
                  <a:pt x="9538" y="11804"/>
                  <a:pt x="9530" y="11814"/>
                  <a:pt x="9521" y="11823"/>
                </a:cubicBezTo>
                <a:cubicBezTo>
                  <a:pt x="9512" y="11832"/>
                  <a:pt x="9502" y="11840"/>
                  <a:pt x="9491" y="11847"/>
                </a:cubicBezTo>
                <a:cubicBezTo>
                  <a:pt x="9480" y="11855"/>
                  <a:pt x="9469" y="11861"/>
                  <a:pt x="9456" y="11866"/>
                </a:cubicBezTo>
                <a:cubicBezTo>
                  <a:pt x="9444" y="11871"/>
                  <a:pt x="9432" y="11875"/>
                  <a:pt x="9419" y="11877"/>
                </a:cubicBezTo>
                <a:cubicBezTo>
                  <a:pt x="9406" y="11880"/>
                  <a:pt x="9394" y="11881"/>
                  <a:pt x="9381" y="11881"/>
                </a:cubicBezTo>
                <a:lnTo>
                  <a:pt x="198" y="11881"/>
                </a:lnTo>
                <a:cubicBezTo>
                  <a:pt x="185" y="11881"/>
                  <a:pt x="173" y="11880"/>
                  <a:pt x="160" y="11877"/>
                </a:cubicBezTo>
                <a:cubicBezTo>
                  <a:pt x="147" y="11875"/>
                  <a:pt x="135" y="11871"/>
                  <a:pt x="123" y="11866"/>
                </a:cubicBezTo>
                <a:cubicBezTo>
                  <a:pt x="111" y="11861"/>
                  <a:pt x="99" y="11855"/>
                  <a:pt x="88" y="11847"/>
                </a:cubicBezTo>
                <a:cubicBezTo>
                  <a:pt x="77" y="11840"/>
                  <a:pt x="67" y="11832"/>
                  <a:pt x="58" y="11823"/>
                </a:cubicBezTo>
                <a:cubicBezTo>
                  <a:pt x="49" y="11814"/>
                  <a:pt x="41" y="11804"/>
                  <a:pt x="34" y="11793"/>
                </a:cubicBezTo>
                <a:cubicBezTo>
                  <a:pt x="26" y="11782"/>
                  <a:pt x="20" y="11770"/>
                  <a:pt x="15" y="11758"/>
                </a:cubicBezTo>
                <a:cubicBezTo>
                  <a:pt x="10" y="11746"/>
                  <a:pt x="6" y="11734"/>
                  <a:pt x="4" y="11721"/>
                </a:cubicBezTo>
                <a:cubicBezTo>
                  <a:pt x="1" y="11708"/>
                  <a:pt x="0" y="11696"/>
                  <a:pt x="0" y="11682"/>
                </a:cubicBezTo>
                <a:close/>
              </a:path>
            </a:pathLst>
          </a:custGeom>
          <a:solidFill>
            <a:srgbClr val="2c2c3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4" name=""/>
          <p:cNvSpPr/>
          <p:nvPr/>
        </p:nvSpPr>
        <p:spPr>
          <a:xfrm>
            <a:off x="614160" y="1966680"/>
            <a:ext cx="3448440" cy="4277160"/>
          </a:xfrm>
          <a:custGeom>
            <a:avLst/>
            <a:gdLst/>
            <a:ahLst/>
            <a:rect l="0" t="0" r="r" b="b"/>
            <a:pathLst>
              <a:path fill="none" w="9579" h="11881">
                <a:moveTo>
                  <a:pt x="0" y="11682"/>
                </a:moveTo>
                <a:lnTo>
                  <a:pt x="0" y="199"/>
                </a:lnTo>
                <a:cubicBezTo>
                  <a:pt x="0" y="186"/>
                  <a:pt x="1" y="173"/>
                  <a:pt x="4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4" y="88"/>
                </a:cubicBezTo>
                <a:cubicBezTo>
                  <a:pt x="41" y="78"/>
                  <a:pt x="49" y="67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6"/>
                  <a:pt x="160" y="4"/>
                </a:cubicBezTo>
                <a:cubicBezTo>
                  <a:pt x="173" y="1"/>
                  <a:pt x="185" y="0"/>
                  <a:pt x="198" y="0"/>
                </a:cubicBezTo>
                <a:lnTo>
                  <a:pt x="9381" y="0"/>
                </a:lnTo>
                <a:cubicBezTo>
                  <a:pt x="9394" y="0"/>
                  <a:pt x="9406" y="1"/>
                  <a:pt x="9419" y="4"/>
                </a:cubicBezTo>
                <a:cubicBezTo>
                  <a:pt x="9432" y="6"/>
                  <a:pt x="9444" y="10"/>
                  <a:pt x="9456" y="15"/>
                </a:cubicBezTo>
                <a:cubicBezTo>
                  <a:pt x="9469" y="20"/>
                  <a:pt x="9480" y="26"/>
                  <a:pt x="9491" y="34"/>
                </a:cubicBezTo>
                <a:cubicBezTo>
                  <a:pt x="9502" y="41"/>
                  <a:pt x="9512" y="49"/>
                  <a:pt x="9521" y="58"/>
                </a:cubicBezTo>
                <a:cubicBezTo>
                  <a:pt x="9530" y="67"/>
                  <a:pt x="9538" y="78"/>
                  <a:pt x="9546" y="88"/>
                </a:cubicBezTo>
                <a:cubicBezTo>
                  <a:pt x="9553" y="99"/>
                  <a:pt x="9559" y="111"/>
                  <a:pt x="9564" y="123"/>
                </a:cubicBezTo>
                <a:cubicBezTo>
                  <a:pt x="9569" y="135"/>
                  <a:pt x="9573" y="147"/>
                  <a:pt x="9575" y="160"/>
                </a:cubicBezTo>
                <a:cubicBezTo>
                  <a:pt x="9578" y="173"/>
                  <a:pt x="9579" y="186"/>
                  <a:pt x="9579" y="199"/>
                </a:cubicBezTo>
                <a:lnTo>
                  <a:pt x="9579" y="11682"/>
                </a:lnTo>
                <a:cubicBezTo>
                  <a:pt x="9579" y="11696"/>
                  <a:pt x="9578" y="11708"/>
                  <a:pt x="9575" y="11721"/>
                </a:cubicBezTo>
                <a:cubicBezTo>
                  <a:pt x="9573" y="11734"/>
                  <a:pt x="9569" y="11746"/>
                  <a:pt x="9564" y="11758"/>
                </a:cubicBezTo>
                <a:cubicBezTo>
                  <a:pt x="9559" y="11770"/>
                  <a:pt x="9553" y="11782"/>
                  <a:pt x="9546" y="11793"/>
                </a:cubicBezTo>
                <a:cubicBezTo>
                  <a:pt x="9538" y="11804"/>
                  <a:pt x="9530" y="11814"/>
                  <a:pt x="9521" y="11823"/>
                </a:cubicBezTo>
                <a:cubicBezTo>
                  <a:pt x="9512" y="11832"/>
                  <a:pt x="9502" y="11840"/>
                  <a:pt x="9491" y="11847"/>
                </a:cubicBezTo>
                <a:cubicBezTo>
                  <a:pt x="9480" y="11855"/>
                  <a:pt x="9469" y="11861"/>
                  <a:pt x="9456" y="11866"/>
                </a:cubicBezTo>
                <a:cubicBezTo>
                  <a:pt x="9444" y="11871"/>
                  <a:pt x="9432" y="11875"/>
                  <a:pt x="9419" y="11877"/>
                </a:cubicBezTo>
                <a:cubicBezTo>
                  <a:pt x="9406" y="11880"/>
                  <a:pt x="9394" y="11881"/>
                  <a:pt x="9381" y="11881"/>
                </a:cubicBezTo>
                <a:lnTo>
                  <a:pt x="198" y="11881"/>
                </a:lnTo>
                <a:cubicBezTo>
                  <a:pt x="185" y="11881"/>
                  <a:pt x="173" y="11880"/>
                  <a:pt x="160" y="11877"/>
                </a:cubicBezTo>
                <a:cubicBezTo>
                  <a:pt x="147" y="11875"/>
                  <a:pt x="135" y="11871"/>
                  <a:pt x="123" y="11866"/>
                </a:cubicBezTo>
                <a:cubicBezTo>
                  <a:pt x="111" y="11861"/>
                  <a:pt x="99" y="11855"/>
                  <a:pt x="88" y="11847"/>
                </a:cubicBezTo>
                <a:cubicBezTo>
                  <a:pt x="77" y="11840"/>
                  <a:pt x="67" y="11832"/>
                  <a:pt x="58" y="11823"/>
                </a:cubicBezTo>
                <a:cubicBezTo>
                  <a:pt x="49" y="11814"/>
                  <a:pt x="41" y="11804"/>
                  <a:pt x="34" y="11793"/>
                </a:cubicBezTo>
                <a:cubicBezTo>
                  <a:pt x="26" y="11782"/>
                  <a:pt x="20" y="11770"/>
                  <a:pt x="15" y="11758"/>
                </a:cubicBezTo>
                <a:cubicBezTo>
                  <a:pt x="10" y="11746"/>
                  <a:pt x="6" y="11734"/>
                  <a:pt x="4" y="11721"/>
                </a:cubicBezTo>
                <a:cubicBezTo>
                  <a:pt x="1" y="11708"/>
                  <a:pt x="0" y="11696"/>
                  <a:pt x="0" y="11682"/>
                </a:cubicBezTo>
              </a:path>
            </a:pathLst>
          </a:custGeom>
          <a:ln w="9360">
            <a:solidFill>
              <a:srgbClr val="4a4a4d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3"/>
          <a:stretch/>
        </p:blipFill>
        <p:spPr>
          <a:xfrm>
            <a:off x="922320" y="2276640"/>
            <a:ext cx="2831760" cy="252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6" name=""/>
          <p:cNvSpPr txBox="1"/>
          <p:nvPr/>
        </p:nvSpPr>
        <p:spPr>
          <a:xfrm>
            <a:off x="609480" y="675000"/>
            <a:ext cx="461010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技术标杆：工程师事迹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923760" y="4988520"/>
            <a:ext cx="2489454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一线攻坚与国家使命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8" name=""/>
          <p:cNvSpPr txBox="1"/>
          <p:nvPr/>
        </p:nvSpPr>
        <p:spPr>
          <a:xfrm>
            <a:off x="923760" y="5478480"/>
            <a:ext cx="16764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中国电科⻢泉林：参与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9" name=""/>
          <p:cNvSpPr txBox="1"/>
          <p:nvPr/>
        </p:nvSpPr>
        <p:spPr>
          <a:xfrm>
            <a:off x="2448000" y="548172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“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0" name=""/>
          <p:cNvSpPr txBox="1"/>
          <p:nvPr/>
        </p:nvSpPr>
        <p:spPr>
          <a:xfrm>
            <a:off x="2498760" y="5478480"/>
            <a:ext cx="6705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两弹一星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1" name=""/>
          <p:cNvSpPr txBox="1"/>
          <p:nvPr/>
        </p:nvSpPr>
        <p:spPr>
          <a:xfrm>
            <a:off x="3108240" y="548172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”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2" name=""/>
          <p:cNvSpPr txBox="1"/>
          <p:nvPr/>
        </p:nvSpPr>
        <p:spPr>
          <a:xfrm>
            <a:off x="3159000" y="5478480"/>
            <a:ext cx="469392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工程，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3" name=""/>
          <p:cNvSpPr/>
          <p:nvPr/>
        </p:nvSpPr>
        <p:spPr>
          <a:xfrm>
            <a:off x="4376520" y="1966680"/>
            <a:ext cx="3439080" cy="4277160"/>
          </a:xfrm>
          <a:custGeom>
            <a:avLst/>
            <a:gdLst/>
            <a:ahLst/>
            <a:rect l="0" t="0" r="r" b="b"/>
            <a:pathLst>
              <a:path w="9553" h="11881">
                <a:moveTo>
                  <a:pt x="0" y="11682"/>
                </a:moveTo>
                <a:lnTo>
                  <a:pt x="0" y="199"/>
                </a:lnTo>
                <a:cubicBezTo>
                  <a:pt x="0" y="186"/>
                  <a:pt x="1" y="173"/>
                  <a:pt x="4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4" y="88"/>
                </a:cubicBezTo>
                <a:cubicBezTo>
                  <a:pt x="41" y="78"/>
                  <a:pt x="49" y="67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6"/>
                  <a:pt x="160" y="4"/>
                </a:cubicBezTo>
                <a:cubicBezTo>
                  <a:pt x="173" y="1"/>
                  <a:pt x="186" y="0"/>
                  <a:pt x="199" y="0"/>
                </a:cubicBezTo>
                <a:lnTo>
                  <a:pt x="9354" y="0"/>
                </a:lnTo>
                <a:cubicBezTo>
                  <a:pt x="9367" y="0"/>
                  <a:pt x="9380" y="1"/>
                  <a:pt x="9393" y="4"/>
                </a:cubicBezTo>
                <a:cubicBezTo>
                  <a:pt x="9406" y="6"/>
                  <a:pt x="9418" y="10"/>
                  <a:pt x="9430" y="15"/>
                </a:cubicBezTo>
                <a:cubicBezTo>
                  <a:pt x="9442" y="20"/>
                  <a:pt x="9454" y="26"/>
                  <a:pt x="9464" y="34"/>
                </a:cubicBezTo>
                <a:cubicBezTo>
                  <a:pt x="9475" y="41"/>
                  <a:pt x="9485" y="49"/>
                  <a:pt x="9494" y="58"/>
                </a:cubicBezTo>
                <a:cubicBezTo>
                  <a:pt x="9504" y="67"/>
                  <a:pt x="9512" y="78"/>
                  <a:pt x="9519" y="88"/>
                </a:cubicBezTo>
                <a:cubicBezTo>
                  <a:pt x="9526" y="99"/>
                  <a:pt x="9532" y="111"/>
                  <a:pt x="9537" y="123"/>
                </a:cubicBezTo>
                <a:cubicBezTo>
                  <a:pt x="9542" y="135"/>
                  <a:pt x="9546" y="147"/>
                  <a:pt x="9549" y="160"/>
                </a:cubicBezTo>
                <a:cubicBezTo>
                  <a:pt x="9551" y="173"/>
                  <a:pt x="9553" y="186"/>
                  <a:pt x="9553" y="199"/>
                </a:cubicBezTo>
                <a:lnTo>
                  <a:pt x="9553" y="11682"/>
                </a:lnTo>
                <a:cubicBezTo>
                  <a:pt x="9553" y="11696"/>
                  <a:pt x="9551" y="11708"/>
                  <a:pt x="9549" y="11721"/>
                </a:cubicBezTo>
                <a:cubicBezTo>
                  <a:pt x="9546" y="11734"/>
                  <a:pt x="9542" y="11746"/>
                  <a:pt x="9537" y="11758"/>
                </a:cubicBezTo>
                <a:cubicBezTo>
                  <a:pt x="9532" y="11770"/>
                  <a:pt x="9526" y="11782"/>
                  <a:pt x="9519" y="11793"/>
                </a:cubicBezTo>
                <a:cubicBezTo>
                  <a:pt x="9512" y="11804"/>
                  <a:pt x="9504" y="11814"/>
                  <a:pt x="9494" y="11823"/>
                </a:cubicBezTo>
                <a:cubicBezTo>
                  <a:pt x="9485" y="11832"/>
                  <a:pt x="9475" y="11840"/>
                  <a:pt x="9464" y="11847"/>
                </a:cubicBezTo>
                <a:cubicBezTo>
                  <a:pt x="9454" y="11855"/>
                  <a:pt x="9442" y="11861"/>
                  <a:pt x="9430" y="11866"/>
                </a:cubicBezTo>
                <a:cubicBezTo>
                  <a:pt x="9418" y="11871"/>
                  <a:pt x="9406" y="11875"/>
                  <a:pt x="9393" y="11877"/>
                </a:cubicBezTo>
                <a:cubicBezTo>
                  <a:pt x="9380" y="11880"/>
                  <a:pt x="9367" y="11881"/>
                  <a:pt x="9354" y="11881"/>
                </a:cubicBezTo>
                <a:lnTo>
                  <a:pt x="199" y="11881"/>
                </a:lnTo>
                <a:cubicBezTo>
                  <a:pt x="186" y="11881"/>
                  <a:pt x="173" y="11880"/>
                  <a:pt x="160" y="11877"/>
                </a:cubicBezTo>
                <a:cubicBezTo>
                  <a:pt x="147" y="11875"/>
                  <a:pt x="135" y="11871"/>
                  <a:pt x="123" y="11866"/>
                </a:cubicBezTo>
                <a:cubicBezTo>
                  <a:pt x="111" y="11861"/>
                  <a:pt x="99" y="11855"/>
                  <a:pt x="88" y="11847"/>
                </a:cubicBezTo>
                <a:cubicBezTo>
                  <a:pt x="77" y="11840"/>
                  <a:pt x="67" y="11832"/>
                  <a:pt x="58" y="11823"/>
                </a:cubicBezTo>
                <a:cubicBezTo>
                  <a:pt x="49" y="11814"/>
                  <a:pt x="41" y="11804"/>
                  <a:pt x="34" y="11793"/>
                </a:cubicBezTo>
                <a:cubicBezTo>
                  <a:pt x="26" y="11782"/>
                  <a:pt x="20" y="11770"/>
                  <a:pt x="15" y="11758"/>
                </a:cubicBezTo>
                <a:cubicBezTo>
                  <a:pt x="10" y="11746"/>
                  <a:pt x="6" y="11734"/>
                  <a:pt x="4" y="11721"/>
                </a:cubicBezTo>
                <a:cubicBezTo>
                  <a:pt x="1" y="11708"/>
                  <a:pt x="0" y="11696"/>
                  <a:pt x="0" y="11682"/>
                </a:cubicBezTo>
                <a:close/>
              </a:path>
            </a:pathLst>
          </a:custGeom>
          <a:solidFill>
            <a:srgbClr val="2c2c3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4" name=""/>
          <p:cNvSpPr/>
          <p:nvPr/>
        </p:nvSpPr>
        <p:spPr>
          <a:xfrm>
            <a:off x="4376520" y="1966680"/>
            <a:ext cx="3439080" cy="4277160"/>
          </a:xfrm>
          <a:custGeom>
            <a:avLst/>
            <a:gdLst/>
            <a:ahLst/>
            <a:rect l="0" t="0" r="r" b="b"/>
            <a:pathLst>
              <a:path fill="none" w="9553" h="11881">
                <a:moveTo>
                  <a:pt x="0" y="11682"/>
                </a:moveTo>
                <a:lnTo>
                  <a:pt x="0" y="199"/>
                </a:lnTo>
                <a:cubicBezTo>
                  <a:pt x="0" y="186"/>
                  <a:pt x="1" y="173"/>
                  <a:pt x="4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4" y="88"/>
                </a:cubicBezTo>
                <a:cubicBezTo>
                  <a:pt x="41" y="78"/>
                  <a:pt x="49" y="67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6"/>
                  <a:pt x="160" y="4"/>
                </a:cubicBezTo>
                <a:cubicBezTo>
                  <a:pt x="173" y="1"/>
                  <a:pt x="186" y="0"/>
                  <a:pt x="199" y="0"/>
                </a:cubicBezTo>
                <a:lnTo>
                  <a:pt x="9354" y="0"/>
                </a:lnTo>
                <a:cubicBezTo>
                  <a:pt x="9367" y="0"/>
                  <a:pt x="9380" y="1"/>
                  <a:pt x="9393" y="4"/>
                </a:cubicBezTo>
                <a:cubicBezTo>
                  <a:pt x="9406" y="6"/>
                  <a:pt x="9418" y="10"/>
                  <a:pt x="9430" y="15"/>
                </a:cubicBezTo>
                <a:cubicBezTo>
                  <a:pt x="9442" y="20"/>
                  <a:pt x="9454" y="26"/>
                  <a:pt x="9464" y="34"/>
                </a:cubicBezTo>
                <a:cubicBezTo>
                  <a:pt x="9475" y="41"/>
                  <a:pt x="9485" y="49"/>
                  <a:pt x="9494" y="58"/>
                </a:cubicBezTo>
                <a:cubicBezTo>
                  <a:pt x="9504" y="67"/>
                  <a:pt x="9512" y="78"/>
                  <a:pt x="9519" y="88"/>
                </a:cubicBezTo>
                <a:cubicBezTo>
                  <a:pt x="9526" y="99"/>
                  <a:pt x="9532" y="111"/>
                  <a:pt x="9537" y="123"/>
                </a:cubicBezTo>
                <a:cubicBezTo>
                  <a:pt x="9542" y="135"/>
                  <a:pt x="9546" y="147"/>
                  <a:pt x="9549" y="160"/>
                </a:cubicBezTo>
                <a:cubicBezTo>
                  <a:pt x="9551" y="173"/>
                  <a:pt x="9553" y="186"/>
                  <a:pt x="9553" y="199"/>
                </a:cubicBezTo>
                <a:lnTo>
                  <a:pt x="9553" y="11682"/>
                </a:lnTo>
                <a:cubicBezTo>
                  <a:pt x="9553" y="11696"/>
                  <a:pt x="9551" y="11708"/>
                  <a:pt x="9549" y="11721"/>
                </a:cubicBezTo>
                <a:cubicBezTo>
                  <a:pt x="9546" y="11734"/>
                  <a:pt x="9542" y="11746"/>
                  <a:pt x="9537" y="11758"/>
                </a:cubicBezTo>
                <a:cubicBezTo>
                  <a:pt x="9532" y="11770"/>
                  <a:pt x="9526" y="11782"/>
                  <a:pt x="9519" y="11793"/>
                </a:cubicBezTo>
                <a:cubicBezTo>
                  <a:pt x="9512" y="11804"/>
                  <a:pt x="9504" y="11814"/>
                  <a:pt x="9494" y="11823"/>
                </a:cubicBezTo>
                <a:cubicBezTo>
                  <a:pt x="9485" y="11832"/>
                  <a:pt x="9475" y="11840"/>
                  <a:pt x="9464" y="11847"/>
                </a:cubicBezTo>
                <a:cubicBezTo>
                  <a:pt x="9454" y="11855"/>
                  <a:pt x="9442" y="11861"/>
                  <a:pt x="9430" y="11866"/>
                </a:cubicBezTo>
                <a:cubicBezTo>
                  <a:pt x="9418" y="11871"/>
                  <a:pt x="9406" y="11875"/>
                  <a:pt x="9393" y="11877"/>
                </a:cubicBezTo>
                <a:cubicBezTo>
                  <a:pt x="9380" y="11880"/>
                  <a:pt x="9367" y="11881"/>
                  <a:pt x="9354" y="11881"/>
                </a:cubicBezTo>
                <a:lnTo>
                  <a:pt x="199" y="11881"/>
                </a:lnTo>
                <a:cubicBezTo>
                  <a:pt x="186" y="11881"/>
                  <a:pt x="173" y="11880"/>
                  <a:pt x="160" y="11877"/>
                </a:cubicBezTo>
                <a:cubicBezTo>
                  <a:pt x="147" y="11875"/>
                  <a:pt x="135" y="11871"/>
                  <a:pt x="123" y="11866"/>
                </a:cubicBezTo>
                <a:cubicBezTo>
                  <a:pt x="111" y="11861"/>
                  <a:pt x="99" y="11855"/>
                  <a:pt x="88" y="11847"/>
                </a:cubicBezTo>
                <a:cubicBezTo>
                  <a:pt x="77" y="11840"/>
                  <a:pt x="67" y="11832"/>
                  <a:pt x="58" y="11823"/>
                </a:cubicBezTo>
                <a:cubicBezTo>
                  <a:pt x="49" y="11814"/>
                  <a:pt x="41" y="11804"/>
                  <a:pt x="34" y="11793"/>
                </a:cubicBezTo>
                <a:cubicBezTo>
                  <a:pt x="26" y="11782"/>
                  <a:pt x="20" y="11770"/>
                  <a:pt x="15" y="11758"/>
                </a:cubicBezTo>
                <a:cubicBezTo>
                  <a:pt x="10" y="11746"/>
                  <a:pt x="6" y="11734"/>
                  <a:pt x="4" y="11721"/>
                </a:cubicBezTo>
                <a:cubicBezTo>
                  <a:pt x="1" y="11708"/>
                  <a:pt x="0" y="11696"/>
                  <a:pt x="0" y="11682"/>
                </a:cubicBezTo>
              </a:path>
            </a:pathLst>
          </a:custGeom>
          <a:ln w="9360">
            <a:solidFill>
              <a:srgbClr val="4a4a4d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4"/>
          <a:stretch/>
        </p:blipFill>
        <p:spPr>
          <a:xfrm>
            <a:off x="4682880" y="2276640"/>
            <a:ext cx="2825640" cy="252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6" name=""/>
          <p:cNvSpPr txBox="1"/>
          <p:nvPr/>
        </p:nvSpPr>
        <p:spPr>
          <a:xfrm>
            <a:off x="923760" y="5716440"/>
            <a:ext cx="1173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获电子部一等功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4683240" y="4988520"/>
            <a:ext cx="2489454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前沿探索与技术突破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8" name=""/>
          <p:cNvSpPr txBox="1"/>
          <p:nvPr/>
        </p:nvSpPr>
        <p:spPr>
          <a:xfrm>
            <a:off x="4683240" y="5478480"/>
            <a:ext cx="3319272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华为王成：入职上海交大，研究半导体异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9" name=""/>
          <p:cNvSpPr/>
          <p:nvPr/>
        </p:nvSpPr>
        <p:spPr>
          <a:xfrm>
            <a:off x="8129520" y="1966680"/>
            <a:ext cx="3448440" cy="4277160"/>
          </a:xfrm>
          <a:custGeom>
            <a:avLst/>
            <a:gdLst/>
            <a:ahLst/>
            <a:rect l="0" t="0" r="r" b="b"/>
            <a:pathLst>
              <a:path w="9579" h="11881">
                <a:moveTo>
                  <a:pt x="0" y="11682"/>
                </a:moveTo>
                <a:lnTo>
                  <a:pt x="0" y="199"/>
                </a:lnTo>
                <a:cubicBezTo>
                  <a:pt x="0" y="186"/>
                  <a:pt x="1" y="173"/>
                  <a:pt x="3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3" y="88"/>
                </a:cubicBezTo>
                <a:cubicBezTo>
                  <a:pt x="40" y="78"/>
                  <a:pt x="49" y="67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6"/>
                  <a:pt x="110" y="20"/>
                  <a:pt x="122" y="15"/>
                </a:cubicBezTo>
                <a:cubicBezTo>
                  <a:pt x="134" y="10"/>
                  <a:pt x="147" y="6"/>
                  <a:pt x="159" y="4"/>
                </a:cubicBezTo>
                <a:cubicBezTo>
                  <a:pt x="172" y="1"/>
                  <a:pt x="185" y="0"/>
                  <a:pt x="198" y="0"/>
                </a:cubicBezTo>
                <a:lnTo>
                  <a:pt x="9380" y="0"/>
                </a:lnTo>
                <a:cubicBezTo>
                  <a:pt x="9393" y="0"/>
                  <a:pt x="9406" y="1"/>
                  <a:pt x="9419" y="4"/>
                </a:cubicBezTo>
                <a:cubicBezTo>
                  <a:pt x="9432" y="6"/>
                  <a:pt x="9444" y="10"/>
                  <a:pt x="9456" y="15"/>
                </a:cubicBezTo>
                <a:cubicBezTo>
                  <a:pt x="9468" y="20"/>
                  <a:pt x="9480" y="26"/>
                  <a:pt x="9490" y="34"/>
                </a:cubicBezTo>
                <a:cubicBezTo>
                  <a:pt x="9501" y="41"/>
                  <a:pt x="9511" y="49"/>
                  <a:pt x="9520" y="58"/>
                </a:cubicBezTo>
                <a:cubicBezTo>
                  <a:pt x="9530" y="67"/>
                  <a:pt x="9538" y="78"/>
                  <a:pt x="9545" y="88"/>
                </a:cubicBezTo>
                <a:cubicBezTo>
                  <a:pt x="9552" y="99"/>
                  <a:pt x="9559" y="111"/>
                  <a:pt x="9563" y="123"/>
                </a:cubicBezTo>
                <a:cubicBezTo>
                  <a:pt x="9568" y="135"/>
                  <a:pt x="9572" y="147"/>
                  <a:pt x="9575" y="160"/>
                </a:cubicBezTo>
                <a:cubicBezTo>
                  <a:pt x="9577" y="173"/>
                  <a:pt x="9579" y="186"/>
                  <a:pt x="9579" y="199"/>
                </a:cubicBezTo>
                <a:lnTo>
                  <a:pt x="9579" y="11682"/>
                </a:lnTo>
                <a:cubicBezTo>
                  <a:pt x="9579" y="11696"/>
                  <a:pt x="9577" y="11708"/>
                  <a:pt x="9575" y="11721"/>
                </a:cubicBezTo>
                <a:cubicBezTo>
                  <a:pt x="9572" y="11734"/>
                  <a:pt x="9568" y="11746"/>
                  <a:pt x="9563" y="11758"/>
                </a:cubicBezTo>
                <a:cubicBezTo>
                  <a:pt x="9559" y="11770"/>
                  <a:pt x="9552" y="11782"/>
                  <a:pt x="9545" y="11793"/>
                </a:cubicBezTo>
                <a:cubicBezTo>
                  <a:pt x="9538" y="11804"/>
                  <a:pt x="9530" y="11814"/>
                  <a:pt x="9520" y="11823"/>
                </a:cubicBezTo>
                <a:cubicBezTo>
                  <a:pt x="9511" y="11832"/>
                  <a:pt x="9501" y="11840"/>
                  <a:pt x="9490" y="11847"/>
                </a:cubicBezTo>
                <a:cubicBezTo>
                  <a:pt x="9480" y="11855"/>
                  <a:pt x="9468" y="11861"/>
                  <a:pt x="9456" y="11866"/>
                </a:cubicBezTo>
                <a:cubicBezTo>
                  <a:pt x="9444" y="11871"/>
                  <a:pt x="9432" y="11875"/>
                  <a:pt x="9419" y="11877"/>
                </a:cubicBezTo>
                <a:cubicBezTo>
                  <a:pt x="9406" y="11880"/>
                  <a:pt x="9393" y="11881"/>
                  <a:pt x="9380" y="11881"/>
                </a:cubicBezTo>
                <a:lnTo>
                  <a:pt x="198" y="11881"/>
                </a:lnTo>
                <a:cubicBezTo>
                  <a:pt x="185" y="11881"/>
                  <a:pt x="172" y="11880"/>
                  <a:pt x="159" y="11877"/>
                </a:cubicBezTo>
                <a:cubicBezTo>
                  <a:pt x="147" y="11875"/>
                  <a:pt x="134" y="11871"/>
                  <a:pt x="122" y="11866"/>
                </a:cubicBezTo>
                <a:cubicBezTo>
                  <a:pt x="110" y="11861"/>
                  <a:pt x="99" y="11855"/>
                  <a:pt x="88" y="11847"/>
                </a:cubicBezTo>
                <a:cubicBezTo>
                  <a:pt x="77" y="11840"/>
                  <a:pt x="67" y="11832"/>
                  <a:pt x="58" y="11823"/>
                </a:cubicBezTo>
                <a:cubicBezTo>
                  <a:pt x="49" y="11814"/>
                  <a:pt x="40" y="11804"/>
                  <a:pt x="33" y="11793"/>
                </a:cubicBezTo>
                <a:cubicBezTo>
                  <a:pt x="26" y="11782"/>
                  <a:pt x="20" y="11770"/>
                  <a:pt x="15" y="11758"/>
                </a:cubicBezTo>
                <a:cubicBezTo>
                  <a:pt x="10" y="11746"/>
                  <a:pt x="6" y="11734"/>
                  <a:pt x="3" y="11721"/>
                </a:cubicBezTo>
                <a:cubicBezTo>
                  <a:pt x="1" y="11708"/>
                  <a:pt x="0" y="11696"/>
                  <a:pt x="0" y="11682"/>
                </a:cubicBezTo>
                <a:close/>
              </a:path>
            </a:pathLst>
          </a:custGeom>
          <a:solidFill>
            <a:srgbClr val="2c2c3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0" name=""/>
          <p:cNvSpPr/>
          <p:nvPr/>
        </p:nvSpPr>
        <p:spPr>
          <a:xfrm>
            <a:off x="8129520" y="1966680"/>
            <a:ext cx="3448440" cy="4277160"/>
          </a:xfrm>
          <a:custGeom>
            <a:avLst/>
            <a:gdLst/>
            <a:ahLst/>
            <a:rect l="0" t="0" r="r" b="b"/>
            <a:pathLst>
              <a:path fill="none" w="9579" h="11881">
                <a:moveTo>
                  <a:pt x="0" y="11682"/>
                </a:moveTo>
                <a:lnTo>
                  <a:pt x="0" y="199"/>
                </a:lnTo>
                <a:cubicBezTo>
                  <a:pt x="0" y="186"/>
                  <a:pt x="1" y="173"/>
                  <a:pt x="3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3" y="88"/>
                </a:cubicBezTo>
                <a:cubicBezTo>
                  <a:pt x="40" y="78"/>
                  <a:pt x="49" y="67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6"/>
                  <a:pt x="110" y="20"/>
                  <a:pt x="122" y="15"/>
                </a:cubicBezTo>
                <a:cubicBezTo>
                  <a:pt x="134" y="10"/>
                  <a:pt x="147" y="6"/>
                  <a:pt x="159" y="4"/>
                </a:cubicBezTo>
                <a:cubicBezTo>
                  <a:pt x="172" y="1"/>
                  <a:pt x="185" y="0"/>
                  <a:pt x="198" y="0"/>
                </a:cubicBezTo>
                <a:lnTo>
                  <a:pt x="9380" y="0"/>
                </a:lnTo>
                <a:cubicBezTo>
                  <a:pt x="9393" y="0"/>
                  <a:pt x="9406" y="1"/>
                  <a:pt x="9419" y="4"/>
                </a:cubicBezTo>
                <a:cubicBezTo>
                  <a:pt x="9432" y="6"/>
                  <a:pt x="9444" y="10"/>
                  <a:pt x="9456" y="15"/>
                </a:cubicBezTo>
                <a:cubicBezTo>
                  <a:pt x="9468" y="20"/>
                  <a:pt x="9480" y="26"/>
                  <a:pt x="9490" y="34"/>
                </a:cubicBezTo>
                <a:cubicBezTo>
                  <a:pt x="9501" y="41"/>
                  <a:pt x="9511" y="49"/>
                  <a:pt x="9520" y="58"/>
                </a:cubicBezTo>
                <a:cubicBezTo>
                  <a:pt x="9530" y="67"/>
                  <a:pt x="9538" y="78"/>
                  <a:pt x="9545" y="88"/>
                </a:cubicBezTo>
                <a:cubicBezTo>
                  <a:pt x="9552" y="99"/>
                  <a:pt x="9559" y="111"/>
                  <a:pt x="9563" y="123"/>
                </a:cubicBezTo>
                <a:cubicBezTo>
                  <a:pt x="9568" y="135"/>
                  <a:pt x="9572" y="147"/>
                  <a:pt x="9575" y="160"/>
                </a:cubicBezTo>
                <a:cubicBezTo>
                  <a:pt x="9577" y="173"/>
                  <a:pt x="9579" y="186"/>
                  <a:pt x="9579" y="199"/>
                </a:cubicBezTo>
                <a:lnTo>
                  <a:pt x="9579" y="11682"/>
                </a:lnTo>
                <a:cubicBezTo>
                  <a:pt x="9579" y="11696"/>
                  <a:pt x="9577" y="11708"/>
                  <a:pt x="9575" y="11721"/>
                </a:cubicBezTo>
                <a:cubicBezTo>
                  <a:pt x="9572" y="11734"/>
                  <a:pt x="9568" y="11746"/>
                  <a:pt x="9563" y="11758"/>
                </a:cubicBezTo>
                <a:cubicBezTo>
                  <a:pt x="9559" y="11770"/>
                  <a:pt x="9552" y="11782"/>
                  <a:pt x="9545" y="11793"/>
                </a:cubicBezTo>
                <a:cubicBezTo>
                  <a:pt x="9538" y="11804"/>
                  <a:pt x="9530" y="11814"/>
                  <a:pt x="9520" y="11823"/>
                </a:cubicBezTo>
                <a:cubicBezTo>
                  <a:pt x="9511" y="11832"/>
                  <a:pt x="9501" y="11840"/>
                  <a:pt x="9490" y="11847"/>
                </a:cubicBezTo>
                <a:cubicBezTo>
                  <a:pt x="9480" y="11855"/>
                  <a:pt x="9468" y="11861"/>
                  <a:pt x="9456" y="11866"/>
                </a:cubicBezTo>
                <a:cubicBezTo>
                  <a:pt x="9444" y="11871"/>
                  <a:pt x="9432" y="11875"/>
                  <a:pt x="9419" y="11877"/>
                </a:cubicBezTo>
                <a:cubicBezTo>
                  <a:pt x="9406" y="11880"/>
                  <a:pt x="9393" y="11881"/>
                  <a:pt x="9380" y="11881"/>
                </a:cubicBezTo>
                <a:lnTo>
                  <a:pt x="198" y="11881"/>
                </a:lnTo>
                <a:cubicBezTo>
                  <a:pt x="185" y="11881"/>
                  <a:pt x="172" y="11880"/>
                  <a:pt x="159" y="11877"/>
                </a:cubicBezTo>
                <a:cubicBezTo>
                  <a:pt x="147" y="11875"/>
                  <a:pt x="134" y="11871"/>
                  <a:pt x="122" y="11866"/>
                </a:cubicBezTo>
                <a:cubicBezTo>
                  <a:pt x="110" y="11861"/>
                  <a:pt x="99" y="11855"/>
                  <a:pt x="88" y="11847"/>
                </a:cubicBezTo>
                <a:cubicBezTo>
                  <a:pt x="77" y="11840"/>
                  <a:pt x="67" y="11832"/>
                  <a:pt x="58" y="11823"/>
                </a:cubicBezTo>
                <a:cubicBezTo>
                  <a:pt x="49" y="11814"/>
                  <a:pt x="40" y="11804"/>
                  <a:pt x="33" y="11793"/>
                </a:cubicBezTo>
                <a:cubicBezTo>
                  <a:pt x="26" y="11782"/>
                  <a:pt x="20" y="11770"/>
                  <a:pt x="15" y="11758"/>
                </a:cubicBezTo>
                <a:cubicBezTo>
                  <a:pt x="10" y="11746"/>
                  <a:pt x="6" y="11734"/>
                  <a:pt x="3" y="11721"/>
                </a:cubicBezTo>
                <a:cubicBezTo>
                  <a:pt x="1" y="11708"/>
                  <a:pt x="0" y="11696"/>
                  <a:pt x="0" y="11682"/>
                </a:cubicBezTo>
              </a:path>
            </a:pathLst>
          </a:custGeom>
          <a:ln w="9360">
            <a:solidFill>
              <a:srgbClr val="4a4a4d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5"/>
          <a:stretch/>
        </p:blipFill>
        <p:spPr>
          <a:xfrm>
            <a:off x="8437680" y="2276640"/>
            <a:ext cx="2831760" cy="252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2" name=""/>
          <p:cNvSpPr txBox="1"/>
          <p:nvPr/>
        </p:nvSpPr>
        <p:spPr>
          <a:xfrm>
            <a:off x="4683240" y="5716440"/>
            <a:ext cx="838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构集成技术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8442360" y="4988520"/>
            <a:ext cx="2489454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团队协作与极限挑战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8442360" y="5478480"/>
            <a:ext cx="1508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航天科技总装团队：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5" name=""/>
          <p:cNvSpPr txBox="1"/>
          <p:nvPr/>
        </p:nvSpPr>
        <p:spPr>
          <a:xfrm>
            <a:off x="9813960" y="548172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3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6" name=""/>
          <p:cNvSpPr txBox="1"/>
          <p:nvPr/>
        </p:nvSpPr>
        <p:spPr>
          <a:xfrm>
            <a:off x="9898920" y="5478480"/>
            <a:ext cx="13411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周解决密封工艺难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7" name=""/>
          <p:cNvSpPr txBox="1"/>
          <p:nvPr/>
        </p:nvSpPr>
        <p:spPr>
          <a:xfrm>
            <a:off x="8442360" y="5716440"/>
            <a:ext cx="838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题，行程超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8" name=""/>
          <p:cNvSpPr txBox="1"/>
          <p:nvPr/>
        </p:nvSpPr>
        <p:spPr>
          <a:xfrm>
            <a:off x="9204480" y="572004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2000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9" name=""/>
          <p:cNvSpPr txBox="1"/>
          <p:nvPr/>
        </p:nvSpPr>
        <p:spPr>
          <a:xfrm>
            <a:off x="9543600" y="5716440"/>
            <a:ext cx="335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公里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3" name=""/>
          <p:cNvSpPr/>
          <p:nvPr/>
        </p:nvSpPr>
        <p:spPr>
          <a:xfrm>
            <a:off x="761760" y="1142640"/>
            <a:ext cx="10668240" cy="19440"/>
          </a:xfrm>
          <a:custGeom>
            <a:avLst/>
            <a:gdLst/>
            <a:ahLst/>
            <a:rect l="0" t="0" r="r" b="b"/>
            <a:pathLst>
              <a:path w="29634" h="54">
                <a:moveTo>
                  <a:pt x="0" y="0"/>
                </a:moveTo>
                <a:lnTo>
                  <a:pt x="29634" y="0"/>
                </a:lnTo>
                <a:lnTo>
                  <a:pt x="2963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4" name=""/>
          <p:cNvSpPr txBox="1"/>
          <p:nvPr/>
        </p:nvSpPr>
        <p:spPr>
          <a:xfrm>
            <a:off x="762120" y="596160"/>
            <a:ext cx="2074545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27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总结与展望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5" name=""/>
          <p:cNvSpPr txBox="1"/>
          <p:nvPr/>
        </p:nvSpPr>
        <p:spPr>
          <a:xfrm>
            <a:off x="762120" y="2601720"/>
            <a:ext cx="2074545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2250" strike="noStrike" u="none" i="0">
                <a:solidFill>
                  <a:srgbClr val="ffffff"/>
                </a:solidFill>
                <a:effectLst/>
                <a:uFillTx/>
                <a:latin typeface="Inter, sans-serif"/>
                <a:ea typeface="Inter, sans-serif"/>
              </a:rPr>
              <a:t>从传承到创新</a:t>
            </a:r>
            <a:endParaRPr b="0" lang="en-US" sz="22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"/>
          <p:cNvSpPr txBox="1"/>
          <p:nvPr/>
        </p:nvSpPr>
        <p:spPr>
          <a:xfrm>
            <a:off x="762120" y="3340440"/>
            <a:ext cx="17100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●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7" name=""/>
          <p:cNvSpPr txBox="1"/>
          <p:nvPr/>
        </p:nvSpPr>
        <p:spPr>
          <a:xfrm>
            <a:off x="1018080" y="3279240"/>
            <a:ext cx="282892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传承：红色科学家的爱国奉献精神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8" name=""/>
          <p:cNvSpPr txBox="1"/>
          <p:nvPr/>
        </p:nvSpPr>
        <p:spPr>
          <a:xfrm>
            <a:off x="762120" y="3854880"/>
            <a:ext cx="17100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●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9" name=""/>
          <p:cNvSpPr txBox="1"/>
          <p:nvPr/>
        </p:nvSpPr>
        <p:spPr>
          <a:xfrm>
            <a:off x="1018080" y="3793680"/>
            <a:ext cx="13373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创新：量子通信、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0" name=""/>
          <p:cNvSpPr txBox="1"/>
          <p:nvPr/>
        </p:nvSpPr>
        <p:spPr>
          <a:xfrm>
            <a:off x="2389680" y="3797640"/>
            <a:ext cx="4114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5G-A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1" name=""/>
          <p:cNvSpPr txBox="1"/>
          <p:nvPr/>
        </p:nvSpPr>
        <p:spPr>
          <a:xfrm>
            <a:off x="2789640" y="3793680"/>
            <a:ext cx="188595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、深空探测等技术突破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2" name=""/>
          <p:cNvSpPr txBox="1"/>
          <p:nvPr/>
        </p:nvSpPr>
        <p:spPr>
          <a:xfrm>
            <a:off x="762120" y="4369320"/>
            <a:ext cx="17100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●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3" name=""/>
          <p:cNvSpPr txBox="1"/>
          <p:nvPr/>
        </p:nvSpPr>
        <p:spPr>
          <a:xfrm>
            <a:off x="1018080" y="4308120"/>
            <a:ext cx="4800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展望：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4" name=""/>
          <p:cNvSpPr txBox="1"/>
          <p:nvPr/>
        </p:nvSpPr>
        <p:spPr>
          <a:xfrm>
            <a:off x="1532160" y="4312080"/>
            <a:ext cx="4114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2030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5" name=""/>
          <p:cNvSpPr txBox="1"/>
          <p:nvPr/>
        </p:nvSpPr>
        <p:spPr>
          <a:xfrm>
            <a:off x="1913760" y="4308120"/>
            <a:ext cx="113157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年载人登月，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6" name=""/>
          <p:cNvSpPr txBox="1"/>
          <p:nvPr/>
        </p:nvSpPr>
        <p:spPr>
          <a:xfrm>
            <a:off x="2942280" y="4312080"/>
            <a:ext cx="30861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ICT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7" name=""/>
          <p:cNvSpPr txBox="1"/>
          <p:nvPr/>
        </p:nvSpPr>
        <p:spPr>
          <a:xfrm>
            <a:off x="3218760" y="4308120"/>
            <a:ext cx="132016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与航天深度融合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8" name=""/>
          <p:cNvSpPr txBox="1"/>
          <p:nvPr/>
        </p:nvSpPr>
        <p:spPr>
          <a:xfrm>
            <a:off x="762120" y="4883400"/>
            <a:ext cx="17100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●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9" name=""/>
          <p:cNvSpPr txBox="1"/>
          <p:nvPr/>
        </p:nvSpPr>
        <p:spPr>
          <a:xfrm>
            <a:off x="1018080" y="4822560"/>
            <a:ext cx="37719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核心：以精神为魂，以技术为翼，实现强国梦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2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3" name="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4" name=""/>
          <p:cNvSpPr/>
          <p:nvPr/>
        </p:nvSpPr>
        <p:spPr>
          <a:xfrm>
            <a:off x="5638680" y="3314520"/>
            <a:ext cx="914760" cy="38520"/>
          </a:xfrm>
          <a:custGeom>
            <a:avLst/>
            <a:gdLst/>
            <a:ahLst/>
            <a:rect l="0" t="0" r="r" b="b"/>
            <a:pathLst>
              <a:path w="2541" h="107">
                <a:moveTo>
                  <a:pt x="0" y="53"/>
                </a:moveTo>
                <a:cubicBezTo>
                  <a:pt x="0" y="46"/>
                  <a:pt x="1" y="39"/>
                  <a:pt x="4" y="33"/>
                </a:cubicBezTo>
                <a:cubicBezTo>
                  <a:pt x="7" y="26"/>
                  <a:pt x="10" y="20"/>
                  <a:pt x="15" y="15"/>
                </a:cubicBezTo>
                <a:cubicBezTo>
                  <a:pt x="20" y="11"/>
                  <a:pt x="26" y="7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2488" y="0"/>
                </a:lnTo>
                <a:cubicBezTo>
                  <a:pt x="2495" y="0"/>
                  <a:pt x="2502" y="1"/>
                  <a:pt x="2508" y="4"/>
                </a:cubicBezTo>
                <a:cubicBezTo>
                  <a:pt x="2515" y="7"/>
                  <a:pt x="2520" y="11"/>
                  <a:pt x="2525" y="15"/>
                </a:cubicBezTo>
                <a:cubicBezTo>
                  <a:pt x="2530" y="20"/>
                  <a:pt x="2534" y="26"/>
                  <a:pt x="2537" y="33"/>
                </a:cubicBezTo>
                <a:cubicBezTo>
                  <a:pt x="2539" y="39"/>
                  <a:pt x="2541" y="46"/>
                  <a:pt x="2541" y="53"/>
                </a:cubicBezTo>
                <a:cubicBezTo>
                  <a:pt x="2541" y="60"/>
                  <a:pt x="2539" y="67"/>
                  <a:pt x="2537" y="73"/>
                </a:cubicBezTo>
                <a:cubicBezTo>
                  <a:pt x="2534" y="80"/>
                  <a:pt x="2530" y="85"/>
                  <a:pt x="2525" y="91"/>
                </a:cubicBezTo>
                <a:cubicBezTo>
                  <a:pt x="2520" y="96"/>
                  <a:pt x="2515" y="100"/>
                  <a:pt x="2508" y="103"/>
                </a:cubicBezTo>
                <a:cubicBezTo>
                  <a:pt x="2502" y="105"/>
                  <a:pt x="2495" y="107"/>
                  <a:pt x="2488" y="107"/>
                </a:cubicBezTo>
                <a:lnTo>
                  <a:pt x="53" y="107"/>
                </a:lnTo>
                <a:cubicBezTo>
                  <a:pt x="46" y="107"/>
                  <a:pt x="39" y="105"/>
                  <a:pt x="32" y="103"/>
                </a:cubicBezTo>
                <a:cubicBezTo>
                  <a:pt x="26" y="100"/>
                  <a:pt x="20" y="96"/>
                  <a:pt x="15" y="91"/>
                </a:cubicBezTo>
                <a:cubicBezTo>
                  <a:pt x="10" y="85"/>
                  <a:pt x="7" y="80"/>
                  <a:pt x="4" y="73"/>
                </a:cubicBezTo>
                <a:cubicBezTo>
                  <a:pt x="1" y="67"/>
                  <a:pt x="0" y="60"/>
                  <a:pt x="0" y="53"/>
                </a:cubicBezTo>
                <a:close/>
              </a:path>
            </a:pathLst>
          </a:custGeom>
          <a:solidFill>
            <a:srgbClr val="c91f37">
              <a:alpha val="1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5" name=""/>
          <p:cNvSpPr txBox="1"/>
          <p:nvPr/>
        </p:nvSpPr>
        <p:spPr>
          <a:xfrm>
            <a:off x="5135760" y="1866240"/>
            <a:ext cx="2212848" cy="1065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7200" strike="noStrike" u="none" i="0">
                <a:solidFill>
                  <a:srgbClr val="f0f0f0"/>
                </a:solidFill>
                <a:effectLst>
                  <a:outerShdw blurRad="254000" dist="50800" dir="5400000" algn="tl" rotWithShape="0">
                    <a:prstClr val="black">
                      <a:alpha val="50000"/>
                    </a:prstClr>
                  </a:outerShdw>
                </a:effectLst>
                <a:uFillTx/>
                <a:latin typeface="Noto Sans SC"/>
                <a:ea typeface="Noto Sans SC"/>
              </a:rPr>
              <a:t>致谢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6" name=""/>
          <p:cNvSpPr txBox="1"/>
          <p:nvPr/>
        </p:nvSpPr>
        <p:spPr>
          <a:xfrm>
            <a:off x="4243320" y="3841560"/>
            <a:ext cx="94297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感谢所有为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7" name=""/>
          <p:cNvSpPr txBox="1"/>
          <p:nvPr/>
        </p:nvSpPr>
        <p:spPr>
          <a:xfrm>
            <a:off x="5100480" y="3845160"/>
            <a:ext cx="30861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ICT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8" name=""/>
          <p:cNvSpPr txBox="1"/>
          <p:nvPr/>
        </p:nvSpPr>
        <p:spPr>
          <a:xfrm>
            <a:off x="5376960" y="3841560"/>
            <a:ext cx="282892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与航天事业奉献的科学家、工程师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9" name=""/>
          <p:cNvSpPr txBox="1"/>
          <p:nvPr/>
        </p:nvSpPr>
        <p:spPr>
          <a:xfrm>
            <a:off x="4896000" y="4260600"/>
            <a:ext cx="26403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感谢提供资料支持的机构与团队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0" name=""/>
          <p:cNvSpPr txBox="1"/>
          <p:nvPr/>
        </p:nvSpPr>
        <p:spPr>
          <a:xfrm>
            <a:off x="4981680" y="4679640"/>
            <a:ext cx="245173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35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致敬每一位追逐梦想的奋斗者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5" name="" descr=""/>
          <p:cNvPicPr/>
          <p:nvPr/>
        </p:nvPicPr>
        <p:blipFill>
          <a:blip r:embed="rId1">
            <a:alphaModFix amt="1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" descr=""/>
          <p:cNvPicPr/>
          <p:nvPr/>
        </p:nvPicPr>
        <p:blipFill>
          <a:blip r:embed="rId2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"/>
          <p:cNvSpPr/>
          <p:nvPr/>
        </p:nvSpPr>
        <p:spPr>
          <a:xfrm>
            <a:off x="761760" y="1714320"/>
            <a:ext cx="10668240" cy="19440"/>
          </a:xfrm>
          <a:custGeom>
            <a:avLst/>
            <a:gdLst/>
            <a:ahLst/>
            <a:rect l="0" t="0" r="r" b="b"/>
            <a:pathLst>
              <a:path w="29634" h="54">
                <a:moveTo>
                  <a:pt x="0" y="0"/>
                </a:moveTo>
                <a:lnTo>
                  <a:pt x="29634" y="0"/>
                </a:lnTo>
                <a:lnTo>
                  <a:pt x="2963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62120" y="848160"/>
            <a:ext cx="1290828" cy="6220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4200" strike="noStrike" u="none" i="0">
                <a:solidFill>
                  <a:srgbClr val="f0f0f0"/>
                </a:solidFill>
                <a:effectLst/>
                <a:uFillTx/>
                <a:latin typeface="Noto Sans SC"/>
                <a:ea typeface="Noto Sans SC"/>
              </a:rPr>
              <a:t>目录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62120" y="2566080"/>
            <a:ext cx="452628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 i="0">
                <a:solidFill>
                  <a:srgbClr val="f0f0f0">
                    <a:alpha val="50000"/>
                  </a:srgbClr>
                </a:solidFill>
                <a:effectLst/>
                <a:uFillTx/>
                <a:latin typeface="Noto Sans SC"/>
                <a:ea typeface="Noto Sans SC"/>
              </a:rPr>
              <a:t>01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1371960" y="2652120"/>
            <a:ext cx="4191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红色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1753200" y="2656440"/>
            <a:ext cx="3429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ICT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2059920" y="2652120"/>
            <a:ext cx="10477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奠基者事迹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6553080" y="2566080"/>
            <a:ext cx="452628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 i="0">
                <a:solidFill>
                  <a:srgbClr val="f0f0f0">
                    <a:alpha val="50000"/>
                  </a:srgbClr>
                </a:solidFill>
                <a:effectLst/>
                <a:uFillTx/>
                <a:latin typeface="Noto Sans SC"/>
                <a:ea typeface="Noto Sans SC"/>
              </a:rPr>
              <a:t>02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7163280" y="2652120"/>
            <a:ext cx="23050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航天领域核心成就与人物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62120" y="3566520"/>
            <a:ext cx="452628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 i="0">
                <a:solidFill>
                  <a:srgbClr val="f0f0f0">
                    <a:alpha val="50000"/>
                  </a:srgbClr>
                </a:solidFill>
                <a:effectLst/>
                <a:uFillTx/>
                <a:latin typeface="Noto Sans SC"/>
                <a:ea typeface="Noto Sans SC"/>
              </a:rPr>
              <a:t>03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1371960" y="3652200"/>
            <a:ext cx="6286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新时代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1943640" y="3656520"/>
            <a:ext cx="3429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ICT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2250360" y="3652200"/>
            <a:ext cx="5334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突破（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2822040" y="3656520"/>
            <a:ext cx="10287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2023-2025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3732840" y="3652200"/>
            <a:ext cx="19008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）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53080" y="3566520"/>
            <a:ext cx="452628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 i="0">
                <a:solidFill>
                  <a:srgbClr val="f0f0f0">
                    <a:alpha val="50000"/>
                  </a:srgbClr>
                </a:solidFill>
                <a:effectLst/>
                <a:uFillTx/>
                <a:latin typeface="Noto Sans SC"/>
                <a:ea typeface="Noto Sans SC"/>
              </a:rPr>
              <a:t>04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7163280" y="3652200"/>
            <a:ext cx="16764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现代航天工程进展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762120" y="4556880"/>
            <a:ext cx="452628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 i="0">
                <a:solidFill>
                  <a:srgbClr val="f0f0f0">
                    <a:alpha val="50000"/>
                  </a:srgbClr>
                </a:solidFill>
                <a:effectLst/>
                <a:uFillTx/>
                <a:latin typeface="Noto Sans SC"/>
                <a:ea typeface="Noto Sans SC"/>
              </a:rPr>
              <a:t>05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1371960" y="4642920"/>
            <a:ext cx="27241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精神传承：从两弹一星到探月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6553080" y="4556880"/>
            <a:ext cx="452628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 i="0">
                <a:solidFill>
                  <a:srgbClr val="f0f0f0">
                    <a:alpha val="50000"/>
                  </a:srgbClr>
                </a:solidFill>
                <a:effectLst/>
                <a:uFillTx/>
                <a:latin typeface="Noto Sans SC"/>
                <a:ea typeface="Noto Sans SC"/>
              </a:rPr>
              <a:t>06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7163280" y="4642920"/>
            <a:ext cx="18859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企业动态与技术标杆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762120" y="5556960"/>
            <a:ext cx="452628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 i="0">
                <a:solidFill>
                  <a:srgbClr val="f0f0f0">
                    <a:alpha val="50000"/>
                  </a:srgbClr>
                </a:solidFill>
                <a:effectLst/>
                <a:uFillTx/>
                <a:latin typeface="Noto Sans SC"/>
                <a:ea typeface="Noto Sans SC"/>
              </a:rPr>
              <a:t>07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1371960" y="5643000"/>
            <a:ext cx="10477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总结与展望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6553080" y="5556960"/>
            <a:ext cx="452628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 i="0">
                <a:solidFill>
                  <a:srgbClr val="f0f0f0">
                    <a:alpha val="50000"/>
                  </a:srgbClr>
                </a:solidFill>
                <a:effectLst/>
                <a:uFillTx/>
                <a:latin typeface="Noto Sans SC"/>
                <a:ea typeface="Noto Sans SC"/>
              </a:rPr>
              <a:t>08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7163280" y="5643000"/>
            <a:ext cx="4191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5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致谢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>
            <a:alphaModFix amt="1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"/>
          <p:cNvSpPr/>
          <p:nvPr/>
        </p:nvSpPr>
        <p:spPr>
          <a:xfrm>
            <a:off x="761760" y="1333440"/>
            <a:ext cx="10668240" cy="19440"/>
          </a:xfrm>
          <a:custGeom>
            <a:avLst/>
            <a:gdLst/>
            <a:ahLst/>
            <a:rect l="0" t="0" r="r" b="b"/>
            <a:pathLst>
              <a:path w="29634" h="54">
                <a:moveTo>
                  <a:pt x="0" y="0"/>
                </a:moveTo>
                <a:lnTo>
                  <a:pt x="29634" y="0"/>
                </a:lnTo>
                <a:lnTo>
                  <a:pt x="2963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762120" y="675000"/>
            <a:ext cx="92202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红色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1523880" y="684000"/>
            <a:ext cx="754380" cy="4255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ICT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2137680" y="675000"/>
            <a:ext cx="322707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奠基者：罗沛霖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762120" y="2988360"/>
            <a:ext cx="2489454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中国电子工业奠基人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762120" y="3576960"/>
            <a:ext cx="201168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01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1083960" y="353880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1937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423080" y="3535200"/>
            <a:ext cx="20116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年赴延安创建通信材料厂，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3251880" y="3538800"/>
            <a:ext cx="18288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15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3421440" y="3535200"/>
            <a:ext cx="502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个月造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3878640" y="3538800"/>
            <a:ext cx="18288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60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4047840" y="3535200"/>
            <a:ext cx="10058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余台移动电台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762120" y="4005360"/>
            <a:ext cx="201168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02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1083960" y="396720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1950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1423080" y="3963960"/>
            <a:ext cx="502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年拒绝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880280" y="3967200"/>
            <a:ext cx="2743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IBM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2151000" y="3963960"/>
            <a:ext cx="1173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高薪回国，主持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3218040" y="3967200"/>
            <a:ext cx="2743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718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3472200" y="3963960"/>
            <a:ext cx="838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联合厂建设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762120" y="4443480"/>
            <a:ext cx="201168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03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1083960" y="4402080"/>
            <a:ext cx="25146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主导第一代超远程雷达研制，提出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3369960" y="44056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“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3420720" y="4402080"/>
            <a:ext cx="594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⻔波积累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4030200" y="44056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”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4080960" y="4402080"/>
            <a:ext cx="335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理论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762120" y="4881600"/>
            <a:ext cx="201168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04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1083960" y="4840200"/>
            <a:ext cx="1676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为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1236240" y="484380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“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1287000" y="4840200"/>
            <a:ext cx="6705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两弹一星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1896840" y="484380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”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"/>
          <p:cNvSpPr/>
          <p:nvPr/>
        </p:nvSpPr>
        <p:spPr>
          <a:xfrm>
            <a:off x="6416280" y="1593720"/>
            <a:ext cx="2826360" cy="3727800"/>
          </a:xfrm>
          <a:custGeom>
            <a:avLst/>
            <a:gdLst/>
            <a:ahLst/>
            <a:rect l="0" t="0" r="r" b="b"/>
            <a:pathLst>
              <a:path fill="none" w="7851" h="10355">
                <a:moveTo>
                  <a:pt x="505" y="10179"/>
                </a:moveTo>
                <a:lnTo>
                  <a:pt x="1" y="561"/>
                </a:lnTo>
                <a:cubicBezTo>
                  <a:pt x="0" y="548"/>
                  <a:pt x="0" y="536"/>
                  <a:pt x="2" y="524"/>
                </a:cubicBezTo>
                <a:cubicBezTo>
                  <a:pt x="4" y="512"/>
                  <a:pt x="7" y="500"/>
                  <a:pt x="11" y="489"/>
                </a:cubicBezTo>
                <a:cubicBezTo>
                  <a:pt x="15" y="478"/>
                  <a:pt x="20" y="467"/>
                  <a:pt x="26" y="456"/>
                </a:cubicBezTo>
                <a:cubicBezTo>
                  <a:pt x="33" y="446"/>
                  <a:pt x="40" y="436"/>
                  <a:pt x="48" y="427"/>
                </a:cubicBezTo>
                <a:cubicBezTo>
                  <a:pt x="56" y="418"/>
                  <a:pt x="65" y="410"/>
                  <a:pt x="75" y="402"/>
                </a:cubicBezTo>
                <a:cubicBezTo>
                  <a:pt x="84" y="395"/>
                  <a:pt x="95" y="389"/>
                  <a:pt x="106" y="384"/>
                </a:cubicBezTo>
                <a:cubicBezTo>
                  <a:pt x="117" y="378"/>
                  <a:pt x="128" y="374"/>
                  <a:pt x="140" y="371"/>
                </a:cubicBezTo>
                <a:cubicBezTo>
                  <a:pt x="152" y="368"/>
                  <a:pt x="164" y="367"/>
                  <a:pt x="176" y="366"/>
                </a:cubicBezTo>
                <a:lnTo>
                  <a:pt x="7152" y="0"/>
                </a:lnTo>
                <a:cubicBezTo>
                  <a:pt x="7164" y="0"/>
                  <a:pt x="7176" y="0"/>
                  <a:pt x="7189" y="2"/>
                </a:cubicBezTo>
                <a:cubicBezTo>
                  <a:pt x="7201" y="4"/>
                  <a:pt x="7212" y="7"/>
                  <a:pt x="7224" y="11"/>
                </a:cubicBezTo>
                <a:cubicBezTo>
                  <a:pt x="7235" y="15"/>
                  <a:pt x="7246" y="20"/>
                  <a:pt x="7257" y="26"/>
                </a:cubicBezTo>
                <a:cubicBezTo>
                  <a:pt x="7267" y="32"/>
                  <a:pt x="7277" y="40"/>
                  <a:pt x="7286" y="48"/>
                </a:cubicBezTo>
                <a:cubicBezTo>
                  <a:pt x="7295" y="56"/>
                  <a:pt x="7303" y="65"/>
                  <a:pt x="7310" y="74"/>
                </a:cubicBezTo>
                <a:cubicBezTo>
                  <a:pt x="7318" y="84"/>
                  <a:pt x="7324" y="95"/>
                  <a:pt x="7329" y="106"/>
                </a:cubicBezTo>
                <a:cubicBezTo>
                  <a:pt x="7334" y="117"/>
                  <a:pt x="7338" y="128"/>
                  <a:pt x="7341" y="140"/>
                </a:cubicBezTo>
                <a:cubicBezTo>
                  <a:pt x="7344" y="151"/>
                  <a:pt x="7346" y="163"/>
                  <a:pt x="7347" y="176"/>
                </a:cubicBezTo>
                <a:lnTo>
                  <a:pt x="7851" y="9794"/>
                </a:lnTo>
                <a:cubicBezTo>
                  <a:pt x="7852" y="9806"/>
                  <a:pt x="7851" y="9818"/>
                  <a:pt x="7849" y="9830"/>
                </a:cubicBezTo>
                <a:cubicBezTo>
                  <a:pt x="7848" y="9843"/>
                  <a:pt x="7845" y="9854"/>
                  <a:pt x="7841" y="9866"/>
                </a:cubicBezTo>
                <a:cubicBezTo>
                  <a:pt x="7837" y="9877"/>
                  <a:pt x="7831" y="9888"/>
                  <a:pt x="7825" y="9899"/>
                </a:cubicBezTo>
                <a:cubicBezTo>
                  <a:pt x="7819" y="9909"/>
                  <a:pt x="7812" y="9919"/>
                  <a:pt x="7804" y="9928"/>
                </a:cubicBezTo>
                <a:cubicBezTo>
                  <a:pt x="7795" y="9937"/>
                  <a:pt x="7787" y="9945"/>
                  <a:pt x="7777" y="9952"/>
                </a:cubicBezTo>
                <a:cubicBezTo>
                  <a:pt x="7767" y="9960"/>
                  <a:pt x="7757" y="9966"/>
                  <a:pt x="7746" y="9971"/>
                </a:cubicBezTo>
                <a:cubicBezTo>
                  <a:pt x="7735" y="9976"/>
                  <a:pt x="7723" y="9980"/>
                  <a:pt x="7712" y="9983"/>
                </a:cubicBezTo>
                <a:cubicBezTo>
                  <a:pt x="7700" y="9986"/>
                  <a:pt x="7688" y="9988"/>
                  <a:pt x="7676" y="9989"/>
                </a:cubicBezTo>
                <a:lnTo>
                  <a:pt x="699" y="10354"/>
                </a:lnTo>
                <a:cubicBezTo>
                  <a:pt x="687" y="10355"/>
                  <a:pt x="675" y="10355"/>
                  <a:pt x="663" y="10353"/>
                </a:cubicBezTo>
                <a:cubicBezTo>
                  <a:pt x="651" y="10351"/>
                  <a:pt x="639" y="10348"/>
                  <a:pt x="628" y="10344"/>
                </a:cubicBezTo>
                <a:cubicBezTo>
                  <a:pt x="616" y="10340"/>
                  <a:pt x="605" y="10335"/>
                  <a:pt x="595" y="10329"/>
                </a:cubicBezTo>
                <a:cubicBezTo>
                  <a:pt x="584" y="10322"/>
                  <a:pt x="575" y="10315"/>
                  <a:pt x="566" y="10307"/>
                </a:cubicBezTo>
                <a:cubicBezTo>
                  <a:pt x="557" y="10299"/>
                  <a:pt x="548" y="10290"/>
                  <a:pt x="541" y="10280"/>
                </a:cubicBezTo>
                <a:cubicBezTo>
                  <a:pt x="534" y="10271"/>
                  <a:pt x="528" y="10260"/>
                  <a:pt x="522" y="10249"/>
                </a:cubicBezTo>
                <a:cubicBezTo>
                  <a:pt x="517" y="10238"/>
                  <a:pt x="513" y="10227"/>
                  <a:pt x="510" y="10215"/>
                </a:cubicBezTo>
                <a:cubicBezTo>
                  <a:pt x="507" y="10203"/>
                  <a:pt x="505" y="10191"/>
                  <a:pt x="505" y="10179"/>
                </a:cubicBezTo>
              </a:path>
            </a:pathLst>
          </a:custGeom>
          <a:ln w="18720">
            <a:solidFill>
              <a:srgbClr val="c91f37"/>
            </a:solidFill>
            <a:miter/>
          </a:ln>
          <a:effectLst>
            <a:outerShdw blurRad="190500" dist="127000" dir="5400000" algn="tl" rotWithShape="0">
              <a:prstClr val="black">
                <a:alpha val="100000"/>
              </a:prstClr>
            </a:outerShdw>
          </a:effectLst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 rot="21420000">
            <a:off x="6513120" y="1666440"/>
            <a:ext cx="2631960" cy="358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"/>
          <p:cNvSpPr/>
          <p:nvPr/>
        </p:nvSpPr>
        <p:spPr>
          <a:xfrm>
            <a:off x="8511840" y="2736720"/>
            <a:ext cx="2826360" cy="3727800"/>
          </a:xfrm>
          <a:custGeom>
            <a:avLst/>
            <a:gdLst/>
            <a:ahLst/>
            <a:rect l="0" t="0" r="r" b="b"/>
            <a:pathLst>
              <a:path fill="none" w="7851" h="10355">
                <a:moveTo>
                  <a:pt x="0" y="9794"/>
                </a:moveTo>
                <a:lnTo>
                  <a:pt x="504" y="176"/>
                </a:lnTo>
                <a:cubicBezTo>
                  <a:pt x="505" y="163"/>
                  <a:pt x="507" y="151"/>
                  <a:pt x="510" y="140"/>
                </a:cubicBezTo>
                <a:cubicBezTo>
                  <a:pt x="513" y="128"/>
                  <a:pt x="517" y="117"/>
                  <a:pt x="522" y="106"/>
                </a:cubicBezTo>
                <a:cubicBezTo>
                  <a:pt x="527" y="95"/>
                  <a:pt x="534" y="84"/>
                  <a:pt x="541" y="74"/>
                </a:cubicBezTo>
                <a:cubicBezTo>
                  <a:pt x="548" y="65"/>
                  <a:pt x="556" y="56"/>
                  <a:pt x="565" y="48"/>
                </a:cubicBezTo>
                <a:cubicBezTo>
                  <a:pt x="574" y="40"/>
                  <a:pt x="584" y="32"/>
                  <a:pt x="595" y="26"/>
                </a:cubicBezTo>
                <a:cubicBezTo>
                  <a:pt x="605" y="20"/>
                  <a:pt x="616" y="15"/>
                  <a:pt x="628" y="11"/>
                </a:cubicBezTo>
                <a:cubicBezTo>
                  <a:pt x="639" y="7"/>
                  <a:pt x="651" y="4"/>
                  <a:pt x="663" y="2"/>
                </a:cubicBezTo>
                <a:cubicBezTo>
                  <a:pt x="675" y="0"/>
                  <a:pt x="687" y="0"/>
                  <a:pt x="699" y="0"/>
                </a:cubicBezTo>
                <a:lnTo>
                  <a:pt x="7676" y="366"/>
                </a:lnTo>
                <a:cubicBezTo>
                  <a:pt x="7688" y="367"/>
                  <a:pt x="7700" y="368"/>
                  <a:pt x="7711" y="371"/>
                </a:cubicBezTo>
                <a:cubicBezTo>
                  <a:pt x="7723" y="374"/>
                  <a:pt x="7735" y="378"/>
                  <a:pt x="7746" y="384"/>
                </a:cubicBezTo>
                <a:cubicBezTo>
                  <a:pt x="7757" y="389"/>
                  <a:pt x="7767" y="395"/>
                  <a:pt x="7777" y="402"/>
                </a:cubicBezTo>
                <a:cubicBezTo>
                  <a:pt x="7786" y="410"/>
                  <a:pt x="7795" y="418"/>
                  <a:pt x="7803" y="427"/>
                </a:cubicBezTo>
                <a:cubicBezTo>
                  <a:pt x="7812" y="436"/>
                  <a:pt x="7819" y="446"/>
                  <a:pt x="7825" y="456"/>
                </a:cubicBezTo>
                <a:cubicBezTo>
                  <a:pt x="7831" y="467"/>
                  <a:pt x="7836" y="478"/>
                  <a:pt x="7840" y="489"/>
                </a:cubicBezTo>
                <a:cubicBezTo>
                  <a:pt x="7844" y="500"/>
                  <a:pt x="7847" y="512"/>
                  <a:pt x="7849" y="524"/>
                </a:cubicBezTo>
                <a:cubicBezTo>
                  <a:pt x="7851" y="536"/>
                  <a:pt x="7851" y="548"/>
                  <a:pt x="7851" y="561"/>
                </a:cubicBezTo>
                <a:lnTo>
                  <a:pt x="7347" y="10179"/>
                </a:lnTo>
                <a:cubicBezTo>
                  <a:pt x="7346" y="10191"/>
                  <a:pt x="7344" y="10203"/>
                  <a:pt x="7341" y="10215"/>
                </a:cubicBezTo>
                <a:cubicBezTo>
                  <a:pt x="7338" y="10227"/>
                  <a:pt x="7334" y="10238"/>
                  <a:pt x="7329" y="10249"/>
                </a:cubicBezTo>
                <a:cubicBezTo>
                  <a:pt x="7324" y="10260"/>
                  <a:pt x="7317" y="10271"/>
                  <a:pt x="7310" y="10280"/>
                </a:cubicBezTo>
                <a:cubicBezTo>
                  <a:pt x="7303" y="10290"/>
                  <a:pt x="7295" y="10299"/>
                  <a:pt x="7286" y="10307"/>
                </a:cubicBezTo>
                <a:cubicBezTo>
                  <a:pt x="7277" y="10315"/>
                  <a:pt x="7267" y="10322"/>
                  <a:pt x="7256" y="10329"/>
                </a:cubicBezTo>
                <a:cubicBezTo>
                  <a:pt x="7246" y="10335"/>
                  <a:pt x="7235" y="10340"/>
                  <a:pt x="7224" y="10344"/>
                </a:cubicBezTo>
                <a:cubicBezTo>
                  <a:pt x="7212" y="10348"/>
                  <a:pt x="7200" y="10351"/>
                  <a:pt x="7188" y="10353"/>
                </a:cubicBezTo>
                <a:cubicBezTo>
                  <a:pt x="7176" y="10355"/>
                  <a:pt x="7164" y="10355"/>
                  <a:pt x="7152" y="10354"/>
                </a:cubicBezTo>
                <a:lnTo>
                  <a:pt x="176" y="9989"/>
                </a:lnTo>
                <a:cubicBezTo>
                  <a:pt x="164" y="9988"/>
                  <a:pt x="152" y="9986"/>
                  <a:pt x="140" y="9983"/>
                </a:cubicBezTo>
                <a:cubicBezTo>
                  <a:pt x="128" y="9980"/>
                  <a:pt x="117" y="9976"/>
                  <a:pt x="106" y="9971"/>
                </a:cubicBezTo>
                <a:cubicBezTo>
                  <a:pt x="95" y="9966"/>
                  <a:pt x="84" y="9960"/>
                  <a:pt x="75" y="9952"/>
                </a:cubicBezTo>
                <a:cubicBezTo>
                  <a:pt x="65" y="9945"/>
                  <a:pt x="56" y="9937"/>
                  <a:pt x="48" y="9928"/>
                </a:cubicBezTo>
                <a:cubicBezTo>
                  <a:pt x="40" y="9919"/>
                  <a:pt x="32" y="9909"/>
                  <a:pt x="26" y="9899"/>
                </a:cubicBezTo>
                <a:cubicBezTo>
                  <a:pt x="20" y="9888"/>
                  <a:pt x="15" y="9877"/>
                  <a:pt x="11" y="9866"/>
                </a:cubicBezTo>
                <a:cubicBezTo>
                  <a:pt x="7" y="9854"/>
                  <a:pt x="4" y="9843"/>
                  <a:pt x="2" y="9830"/>
                </a:cubicBezTo>
                <a:cubicBezTo>
                  <a:pt x="0" y="9818"/>
                  <a:pt x="0" y="9806"/>
                  <a:pt x="0" y="9794"/>
                </a:cubicBezTo>
              </a:path>
            </a:pathLst>
          </a:custGeom>
          <a:ln w="18720">
            <a:solidFill>
              <a:srgbClr val="0052cc"/>
            </a:solidFill>
            <a:miter/>
          </a:ln>
          <a:effectLst>
            <a:outerShdw blurRad="190500" dist="127000" dir="5400000" algn="tl" rotWithShape="0">
              <a:prstClr val="black">
                <a:alpha val="100000"/>
              </a:prstClr>
            </a:outerShdw>
          </a:effectLst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 rot="180000">
            <a:off x="8607960" y="2809800"/>
            <a:ext cx="2633040" cy="358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"/>
          <p:cNvSpPr/>
          <p:nvPr/>
        </p:nvSpPr>
        <p:spPr>
          <a:xfrm>
            <a:off x="7839000" y="3181320"/>
            <a:ext cx="2076840" cy="1695600"/>
          </a:xfrm>
          <a:custGeom>
            <a:avLst/>
            <a:gdLst/>
            <a:ahLst/>
            <a:rect l="0" t="0" r="r" b="b"/>
            <a:pathLst>
              <a:path fill="none" w="5769" h="4710">
                <a:moveTo>
                  <a:pt x="0" y="4525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5"/>
                  <a:pt x="14" y="114"/>
                </a:cubicBezTo>
                <a:cubicBezTo>
                  <a:pt x="18" y="103"/>
                  <a:pt x="24" y="92"/>
                  <a:pt x="31" y="82"/>
                </a:cubicBezTo>
                <a:cubicBezTo>
                  <a:pt x="38" y="72"/>
                  <a:pt x="45" y="62"/>
                  <a:pt x="54" y="54"/>
                </a:cubicBezTo>
                <a:cubicBezTo>
                  <a:pt x="63" y="45"/>
                  <a:pt x="72" y="38"/>
                  <a:pt x="82" y="31"/>
                </a:cubicBezTo>
                <a:cubicBezTo>
                  <a:pt x="92" y="24"/>
                  <a:pt x="103" y="18"/>
                  <a:pt x="114" y="14"/>
                </a:cubicBezTo>
                <a:cubicBezTo>
                  <a:pt x="125" y="9"/>
                  <a:pt x="137" y="6"/>
                  <a:pt x="149" y="3"/>
                </a:cubicBezTo>
                <a:cubicBezTo>
                  <a:pt x="161" y="1"/>
                  <a:pt x="173" y="0"/>
                  <a:pt x="185" y="0"/>
                </a:cubicBezTo>
                <a:lnTo>
                  <a:pt x="5583" y="0"/>
                </a:lnTo>
                <a:cubicBezTo>
                  <a:pt x="5596" y="0"/>
                  <a:pt x="5608" y="1"/>
                  <a:pt x="5620" y="3"/>
                </a:cubicBezTo>
                <a:cubicBezTo>
                  <a:pt x="5631" y="6"/>
                  <a:pt x="5643" y="9"/>
                  <a:pt x="5654" y="14"/>
                </a:cubicBezTo>
                <a:cubicBezTo>
                  <a:pt x="5666" y="18"/>
                  <a:pt x="5676" y="24"/>
                  <a:pt x="5686" y="31"/>
                </a:cubicBezTo>
                <a:cubicBezTo>
                  <a:pt x="5696" y="38"/>
                  <a:pt x="5706" y="45"/>
                  <a:pt x="5714" y="54"/>
                </a:cubicBezTo>
                <a:cubicBezTo>
                  <a:pt x="5723" y="62"/>
                  <a:pt x="5731" y="72"/>
                  <a:pt x="5737" y="82"/>
                </a:cubicBezTo>
                <a:cubicBezTo>
                  <a:pt x="5744" y="92"/>
                  <a:pt x="5750" y="103"/>
                  <a:pt x="5755" y="114"/>
                </a:cubicBezTo>
                <a:cubicBezTo>
                  <a:pt x="5759" y="125"/>
                  <a:pt x="5763" y="137"/>
                  <a:pt x="5765" y="149"/>
                </a:cubicBezTo>
                <a:cubicBezTo>
                  <a:pt x="5767" y="161"/>
                  <a:pt x="5769" y="173"/>
                  <a:pt x="5769" y="185"/>
                </a:cubicBezTo>
                <a:lnTo>
                  <a:pt x="5769" y="4525"/>
                </a:lnTo>
                <a:cubicBezTo>
                  <a:pt x="5769" y="4537"/>
                  <a:pt x="5767" y="4549"/>
                  <a:pt x="5765" y="4561"/>
                </a:cubicBezTo>
                <a:cubicBezTo>
                  <a:pt x="5763" y="4573"/>
                  <a:pt x="5759" y="4585"/>
                  <a:pt x="5755" y="4596"/>
                </a:cubicBezTo>
                <a:cubicBezTo>
                  <a:pt x="5750" y="4607"/>
                  <a:pt x="5744" y="4618"/>
                  <a:pt x="5737" y="4628"/>
                </a:cubicBezTo>
                <a:cubicBezTo>
                  <a:pt x="5731" y="4638"/>
                  <a:pt x="5723" y="4647"/>
                  <a:pt x="5714" y="4656"/>
                </a:cubicBezTo>
                <a:cubicBezTo>
                  <a:pt x="5706" y="4665"/>
                  <a:pt x="5696" y="4672"/>
                  <a:pt x="5686" y="4679"/>
                </a:cubicBezTo>
                <a:cubicBezTo>
                  <a:pt x="5676" y="4686"/>
                  <a:pt x="5666" y="4691"/>
                  <a:pt x="5654" y="4696"/>
                </a:cubicBezTo>
                <a:cubicBezTo>
                  <a:pt x="5643" y="4701"/>
                  <a:pt x="5631" y="4704"/>
                  <a:pt x="5620" y="4707"/>
                </a:cubicBezTo>
                <a:cubicBezTo>
                  <a:pt x="5608" y="4709"/>
                  <a:pt x="5596" y="4710"/>
                  <a:pt x="5583" y="4710"/>
                </a:cubicBezTo>
                <a:lnTo>
                  <a:pt x="185" y="4710"/>
                </a:lnTo>
                <a:cubicBezTo>
                  <a:pt x="173" y="4710"/>
                  <a:pt x="161" y="4709"/>
                  <a:pt x="149" y="4707"/>
                </a:cubicBezTo>
                <a:cubicBezTo>
                  <a:pt x="137" y="4704"/>
                  <a:pt x="125" y="4701"/>
                  <a:pt x="114" y="4696"/>
                </a:cubicBezTo>
                <a:cubicBezTo>
                  <a:pt x="103" y="4691"/>
                  <a:pt x="92" y="4686"/>
                  <a:pt x="82" y="4679"/>
                </a:cubicBezTo>
                <a:cubicBezTo>
                  <a:pt x="72" y="4672"/>
                  <a:pt x="63" y="4665"/>
                  <a:pt x="54" y="4656"/>
                </a:cubicBezTo>
                <a:cubicBezTo>
                  <a:pt x="45" y="4647"/>
                  <a:pt x="38" y="4638"/>
                  <a:pt x="31" y="4628"/>
                </a:cubicBezTo>
                <a:cubicBezTo>
                  <a:pt x="24" y="4618"/>
                  <a:pt x="18" y="4607"/>
                  <a:pt x="14" y="4596"/>
                </a:cubicBezTo>
                <a:cubicBezTo>
                  <a:pt x="9" y="4585"/>
                  <a:pt x="6" y="4573"/>
                  <a:pt x="3" y="4561"/>
                </a:cubicBezTo>
                <a:cubicBezTo>
                  <a:pt x="1" y="4549"/>
                  <a:pt x="0" y="4537"/>
                  <a:pt x="0" y="4525"/>
                </a:cubicBezTo>
              </a:path>
            </a:pathLst>
          </a:custGeom>
          <a:ln w="18720">
            <a:solidFill>
              <a:srgbClr val="4a4a4d"/>
            </a:solidFill>
            <a:miter/>
          </a:ln>
          <a:effectLst>
            <a:outerShdw blurRad="635000" dist="317500" dir="5400000" algn="tl" rotWithShape="0">
              <a:prstClr val="black">
                <a:alpha val="100000"/>
              </a:prstClr>
            </a:outerShdw>
          </a:effectLst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9" name="" descr=""/>
          <p:cNvPicPr/>
          <p:nvPr/>
        </p:nvPicPr>
        <p:blipFill>
          <a:blip r:embed="rId5"/>
          <a:stretch/>
        </p:blipFill>
        <p:spPr>
          <a:xfrm>
            <a:off x="7848720" y="3188880"/>
            <a:ext cx="2057040" cy="1679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"/>
          <p:cNvSpPr txBox="1"/>
          <p:nvPr/>
        </p:nvSpPr>
        <p:spPr>
          <a:xfrm>
            <a:off x="1947240" y="4840200"/>
            <a:ext cx="25146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提供核心电子元件，终结进口依赖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>
            <a:alphaModFix amt="1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780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12153960" y="0"/>
            <a:ext cx="3780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456840" y="2476440"/>
            <a:ext cx="3962880" cy="19440"/>
          </a:xfrm>
          <a:custGeom>
            <a:avLst/>
            <a:gdLst/>
            <a:ahLst/>
            <a:rect l="0" t="0" r="r" b="b"/>
            <a:pathLst>
              <a:path w="11008" h="54">
                <a:moveTo>
                  <a:pt x="0" y="0"/>
                </a:moveTo>
                <a:lnTo>
                  <a:pt x="11008" y="0"/>
                </a:lnTo>
                <a:lnTo>
                  <a:pt x="11008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457200" y="1246680"/>
            <a:ext cx="92202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Noto Sans SC"/>
                <a:ea typeface="Noto Sans SC"/>
              </a:rPr>
              <a:t>红色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1219320" y="1255320"/>
            <a:ext cx="754380" cy="4255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3000" strike="noStrike" u="none" i="0">
                <a:solidFill>
                  <a:srgbClr val="f0f0f0"/>
                </a:solidFill>
                <a:effectLst/>
                <a:uFillTx/>
                <a:latin typeface="Noto Sans SC"/>
                <a:ea typeface="Noto Sans SC"/>
              </a:rPr>
              <a:t>ICT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1832760" y="1246680"/>
            <a:ext cx="276606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Noto Sans SC"/>
                <a:ea typeface="Noto Sans SC"/>
              </a:rPr>
              <a:t>奠基者：王小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"/>
          <p:cNvSpPr txBox="1"/>
          <p:nvPr/>
        </p:nvSpPr>
        <p:spPr>
          <a:xfrm>
            <a:off x="457200" y="1818000"/>
            <a:ext cx="46101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Noto Sans SC"/>
                <a:ea typeface="Noto Sans SC"/>
              </a:rPr>
              <a:t>谟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"/>
          <p:cNvSpPr/>
          <p:nvPr/>
        </p:nvSpPr>
        <p:spPr>
          <a:xfrm>
            <a:off x="456840" y="3790800"/>
            <a:ext cx="952920" cy="38520"/>
          </a:xfrm>
          <a:custGeom>
            <a:avLst/>
            <a:gdLst/>
            <a:ahLst/>
            <a:rect l="0" t="0" r="r" b="b"/>
            <a:pathLst>
              <a:path w="2647" h="107">
                <a:moveTo>
                  <a:pt x="0" y="54"/>
                </a:moveTo>
                <a:cubicBezTo>
                  <a:pt x="0" y="47"/>
                  <a:pt x="2" y="40"/>
                  <a:pt x="5" y="34"/>
                </a:cubicBezTo>
                <a:cubicBezTo>
                  <a:pt x="7" y="27"/>
                  <a:pt x="11" y="20"/>
                  <a:pt x="16" y="15"/>
                </a:cubicBezTo>
                <a:cubicBezTo>
                  <a:pt x="21" y="10"/>
                  <a:pt x="27" y="7"/>
                  <a:pt x="33" y="4"/>
                </a:cubicBezTo>
                <a:cubicBezTo>
                  <a:pt x="40" y="1"/>
                  <a:pt x="46" y="0"/>
                  <a:pt x="53" y="0"/>
                </a:cubicBezTo>
                <a:lnTo>
                  <a:pt x="2594" y="0"/>
                </a:lnTo>
                <a:cubicBezTo>
                  <a:pt x="2601" y="0"/>
                  <a:pt x="2608" y="1"/>
                  <a:pt x="2615" y="4"/>
                </a:cubicBezTo>
                <a:cubicBezTo>
                  <a:pt x="2621" y="7"/>
                  <a:pt x="2627" y="10"/>
                  <a:pt x="2632" y="15"/>
                </a:cubicBezTo>
                <a:cubicBezTo>
                  <a:pt x="2637" y="20"/>
                  <a:pt x="2641" y="27"/>
                  <a:pt x="2643" y="34"/>
                </a:cubicBezTo>
                <a:cubicBezTo>
                  <a:pt x="2646" y="40"/>
                  <a:pt x="2647" y="47"/>
                  <a:pt x="2647" y="54"/>
                </a:cubicBezTo>
                <a:cubicBezTo>
                  <a:pt x="2647" y="61"/>
                  <a:pt x="2646" y="68"/>
                  <a:pt x="2643" y="74"/>
                </a:cubicBezTo>
                <a:cubicBezTo>
                  <a:pt x="2641" y="81"/>
                  <a:pt x="2637" y="86"/>
                  <a:pt x="2632" y="91"/>
                </a:cubicBezTo>
                <a:cubicBezTo>
                  <a:pt x="2627" y="96"/>
                  <a:pt x="2621" y="100"/>
                  <a:pt x="2615" y="103"/>
                </a:cubicBezTo>
                <a:cubicBezTo>
                  <a:pt x="2608" y="105"/>
                  <a:pt x="2601" y="107"/>
                  <a:pt x="2594" y="107"/>
                </a:cubicBezTo>
                <a:lnTo>
                  <a:pt x="53" y="107"/>
                </a:lnTo>
                <a:cubicBezTo>
                  <a:pt x="46" y="107"/>
                  <a:pt x="40" y="105"/>
                  <a:pt x="33" y="103"/>
                </a:cubicBezTo>
                <a:cubicBezTo>
                  <a:pt x="27" y="100"/>
                  <a:pt x="21" y="96"/>
                  <a:pt x="16" y="91"/>
                </a:cubicBezTo>
                <a:cubicBezTo>
                  <a:pt x="11" y="86"/>
                  <a:pt x="7" y="81"/>
                  <a:pt x="5" y="74"/>
                </a:cubicBezTo>
                <a:cubicBezTo>
                  <a:pt x="2" y="68"/>
                  <a:pt x="0" y="61"/>
                  <a:pt x="0" y="54"/>
                </a:cubicBez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"/>
          <p:cNvSpPr/>
          <p:nvPr/>
        </p:nvSpPr>
        <p:spPr>
          <a:xfrm>
            <a:off x="456840" y="4381200"/>
            <a:ext cx="153000" cy="153000"/>
          </a:xfrm>
          <a:custGeom>
            <a:avLst/>
            <a:gdLst/>
            <a:ahLst/>
            <a:rect l="0" t="0" r="r" b="b"/>
            <a:pathLst>
              <a:path w="425" h="425">
                <a:moveTo>
                  <a:pt x="146" y="20"/>
                </a:moveTo>
                <a:cubicBezTo>
                  <a:pt x="146" y="9"/>
                  <a:pt x="137" y="0"/>
                  <a:pt x="126" y="0"/>
                </a:cubicBezTo>
                <a:cubicBezTo>
                  <a:pt x="115" y="0"/>
                  <a:pt x="106" y="9"/>
                  <a:pt x="106" y="20"/>
                </a:cubicBezTo>
                <a:lnTo>
                  <a:pt x="106" y="53"/>
                </a:lnTo>
                <a:cubicBezTo>
                  <a:pt x="77" y="53"/>
                  <a:pt x="53" y="77"/>
                  <a:pt x="53" y="106"/>
                </a:cubicBezTo>
                <a:lnTo>
                  <a:pt x="20" y="106"/>
                </a:lnTo>
                <a:cubicBezTo>
                  <a:pt x="9" y="106"/>
                  <a:pt x="0" y="115"/>
                  <a:pt x="0" y="126"/>
                </a:cubicBezTo>
                <a:cubicBezTo>
                  <a:pt x="0" y="137"/>
                  <a:pt x="9" y="146"/>
                  <a:pt x="20" y="146"/>
                </a:cubicBezTo>
                <a:lnTo>
                  <a:pt x="53" y="146"/>
                </a:lnTo>
                <a:lnTo>
                  <a:pt x="53" y="192"/>
                </a:lnTo>
                <a:lnTo>
                  <a:pt x="20" y="192"/>
                </a:lnTo>
                <a:cubicBezTo>
                  <a:pt x="9" y="192"/>
                  <a:pt x="0" y="201"/>
                  <a:pt x="0" y="212"/>
                </a:cubicBezTo>
                <a:cubicBezTo>
                  <a:pt x="0" y="223"/>
                  <a:pt x="9" y="232"/>
                  <a:pt x="20" y="232"/>
                </a:cubicBezTo>
                <a:lnTo>
                  <a:pt x="53" y="232"/>
                </a:lnTo>
                <a:lnTo>
                  <a:pt x="53" y="278"/>
                </a:lnTo>
                <a:lnTo>
                  <a:pt x="20" y="278"/>
                </a:lnTo>
                <a:cubicBezTo>
                  <a:pt x="9" y="278"/>
                  <a:pt x="0" y="287"/>
                  <a:pt x="0" y="298"/>
                </a:cubicBezTo>
                <a:cubicBezTo>
                  <a:pt x="0" y="310"/>
                  <a:pt x="9" y="319"/>
                  <a:pt x="20" y="319"/>
                </a:cubicBezTo>
                <a:lnTo>
                  <a:pt x="53" y="319"/>
                </a:lnTo>
                <a:cubicBezTo>
                  <a:pt x="53" y="348"/>
                  <a:pt x="77" y="372"/>
                  <a:pt x="106" y="372"/>
                </a:cubicBezTo>
                <a:lnTo>
                  <a:pt x="106" y="405"/>
                </a:lnTo>
                <a:cubicBezTo>
                  <a:pt x="106" y="416"/>
                  <a:pt x="115" y="425"/>
                  <a:pt x="126" y="425"/>
                </a:cubicBezTo>
                <a:cubicBezTo>
                  <a:pt x="137" y="425"/>
                  <a:pt x="146" y="416"/>
                  <a:pt x="146" y="405"/>
                </a:cubicBezTo>
                <a:lnTo>
                  <a:pt x="146" y="372"/>
                </a:lnTo>
                <a:lnTo>
                  <a:pt x="192" y="372"/>
                </a:lnTo>
                <a:lnTo>
                  <a:pt x="192" y="405"/>
                </a:lnTo>
                <a:cubicBezTo>
                  <a:pt x="192" y="416"/>
                  <a:pt x="201" y="425"/>
                  <a:pt x="213" y="425"/>
                </a:cubicBezTo>
                <a:cubicBezTo>
                  <a:pt x="224" y="425"/>
                  <a:pt x="233" y="416"/>
                  <a:pt x="233" y="405"/>
                </a:cubicBezTo>
                <a:lnTo>
                  <a:pt x="233" y="372"/>
                </a:lnTo>
                <a:lnTo>
                  <a:pt x="279" y="372"/>
                </a:lnTo>
                <a:lnTo>
                  <a:pt x="279" y="405"/>
                </a:lnTo>
                <a:cubicBezTo>
                  <a:pt x="279" y="416"/>
                  <a:pt x="288" y="425"/>
                  <a:pt x="299" y="425"/>
                </a:cubicBezTo>
                <a:cubicBezTo>
                  <a:pt x="310" y="425"/>
                  <a:pt x="319" y="416"/>
                  <a:pt x="319" y="405"/>
                </a:cubicBezTo>
                <a:lnTo>
                  <a:pt x="319" y="372"/>
                </a:lnTo>
                <a:cubicBezTo>
                  <a:pt x="348" y="372"/>
                  <a:pt x="372" y="348"/>
                  <a:pt x="372" y="319"/>
                </a:cubicBezTo>
                <a:lnTo>
                  <a:pt x="405" y="319"/>
                </a:lnTo>
                <a:cubicBezTo>
                  <a:pt x="416" y="319"/>
                  <a:pt x="425" y="310"/>
                  <a:pt x="425" y="298"/>
                </a:cubicBezTo>
                <a:cubicBezTo>
                  <a:pt x="425" y="287"/>
                  <a:pt x="416" y="278"/>
                  <a:pt x="405" y="278"/>
                </a:cubicBezTo>
                <a:lnTo>
                  <a:pt x="372" y="278"/>
                </a:lnTo>
                <a:lnTo>
                  <a:pt x="372" y="232"/>
                </a:lnTo>
                <a:lnTo>
                  <a:pt x="405" y="232"/>
                </a:lnTo>
                <a:cubicBezTo>
                  <a:pt x="416" y="232"/>
                  <a:pt x="425" y="223"/>
                  <a:pt x="425" y="212"/>
                </a:cubicBezTo>
                <a:cubicBezTo>
                  <a:pt x="425" y="201"/>
                  <a:pt x="416" y="192"/>
                  <a:pt x="405" y="192"/>
                </a:cubicBezTo>
                <a:lnTo>
                  <a:pt x="372" y="192"/>
                </a:lnTo>
                <a:lnTo>
                  <a:pt x="372" y="146"/>
                </a:lnTo>
                <a:lnTo>
                  <a:pt x="405" y="146"/>
                </a:lnTo>
                <a:cubicBezTo>
                  <a:pt x="416" y="146"/>
                  <a:pt x="425" y="137"/>
                  <a:pt x="425" y="126"/>
                </a:cubicBezTo>
                <a:cubicBezTo>
                  <a:pt x="425" y="115"/>
                  <a:pt x="416" y="106"/>
                  <a:pt x="405" y="106"/>
                </a:cubicBezTo>
                <a:lnTo>
                  <a:pt x="372" y="106"/>
                </a:lnTo>
                <a:cubicBezTo>
                  <a:pt x="372" y="77"/>
                  <a:pt x="348" y="53"/>
                  <a:pt x="319" y="53"/>
                </a:cubicBezTo>
                <a:lnTo>
                  <a:pt x="319" y="20"/>
                </a:lnTo>
                <a:cubicBezTo>
                  <a:pt x="319" y="9"/>
                  <a:pt x="310" y="0"/>
                  <a:pt x="299" y="0"/>
                </a:cubicBezTo>
                <a:cubicBezTo>
                  <a:pt x="288" y="0"/>
                  <a:pt x="279" y="9"/>
                  <a:pt x="279" y="20"/>
                </a:cubicBezTo>
                <a:lnTo>
                  <a:pt x="279" y="53"/>
                </a:lnTo>
                <a:lnTo>
                  <a:pt x="233" y="53"/>
                </a:lnTo>
                <a:lnTo>
                  <a:pt x="233" y="20"/>
                </a:lnTo>
                <a:cubicBezTo>
                  <a:pt x="233" y="9"/>
                  <a:pt x="224" y="0"/>
                  <a:pt x="213" y="0"/>
                </a:cubicBezTo>
                <a:cubicBezTo>
                  <a:pt x="201" y="0"/>
                  <a:pt x="192" y="9"/>
                  <a:pt x="192" y="20"/>
                </a:cubicBezTo>
                <a:lnTo>
                  <a:pt x="192" y="53"/>
                </a:lnTo>
                <a:lnTo>
                  <a:pt x="146" y="53"/>
                </a:lnTo>
                <a:lnTo>
                  <a:pt x="146" y="20"/>
                </a:lnTo>
                <a:moveTo>
                  <a:pt x="133" y="106"/>
                </a:moveTo>
                <a:lnTo>
                  <a:pt x="293" y="106"/>
                </a:lnTo>
                <a:cubicBezTo>
                  <a:pt x="307" y="106"/>
                  <a:pt x="319" y="118"/>
                  <a:pt x="319" y="133"/>
                </a:cubicBezTo>
                <a:lnTo>
                  <a:pt x="319" y="291"/>
                </a:lnTo>
                <a:cubicBezTo>
                  <a:pt x="319" y="306"/>
                  <a:pt x="307" y="319"/>
                  <a:pt x="293" y="319"/>
                </a:cubicBezTo>
                <a:lnTo>
                  <a:pt x="133" y="319"/>
                </a:lnTo>
                <a:cubicBezTo>
                  <a:pt x="118" y="319"/>
                  <a:pt x="106" y="306"/>
                  <a:pt x="106" y="291"/>
                </a:cubicBezTo>
                <a:lnTo>
                  <a:pt x="106" y="133"/>
                </a:lnTo>
                <a:cubicBezTo>
                  <a:pt x="106" y="118"/>
                  <a:pt x="118" y="106"/>
                  <a:pt x="133" y="106"/>
                </a:cubicBezTo>
                <a:moveTo>
                  <a:pt x="293" y="133"/>
                </a:moveTo>
                <a:lnTo>
                  <a:pt x="133" y="133"/>
                </a:lnTo>
                <a:lnTo>
                  <a:pt x="133" y="291"/>
                </a:lnTo>
                <a:lnTo>
                  <a:pt x="293" y="291"/>
                </a:lnTo>
                <a:lnTo>
                  <a:pt x="293" y="133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"/>
          <p:cNvSpPr txBox="1"/>
          <p:nvPr/>
        </p:nvSpPr>
        <p:spPr>
          <a:xfrm>
            <a:off x="457200" y="3045240"/>
            <a:ext cx="193624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中国预警机之父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723960" y="431964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1969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1063080" y="4316400"/>
            <a:ext cx="502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年创建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1520280" y="4319640"/>
            <a:ext cx="18288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38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1689480" y="4316400"/>
            <a:ext cx="23469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所，研制国产第一部三坐标雷达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" name=""/>
          <p:cNvSpPr/>
          <p:nvPr/>
        </p:nvSpPr>
        <p:spPr>
          <a:xfrm>
            <a:off x="456840" y="4840200"/>
            <a:ext cx="191160" cy="141480"/>
          </a:xfrm>
          <a:custGeom>
            <a:avLst/>
            <a:gdLst/>
            <a:ahLst/>
            <a:rect l="0" t="0" r="r" b="b"/>
            <a:pathLst>
              <a:path w="531" h="393">
                <a:moveTo>
                  <a:pt x="317" y="64"/>
                </a:moveTo>
                <a:lnTo>
                  <a:pt x="155" y="3"/>
                </a:lnTo>
                <a:cubicBezTo>
                  <a:pt x="142" y="-2"/>
                  <a:pt x="126" y="-1"/>
                  <a:pt x="113" y="6"/>
                </a:cubicBezTo>
                <a:lnTo>
                  <a:pt x="75" y="25"/>
                </a:lnTo>
                <a:cubicBezTo>
                  <a:pt x="66" y="29"/>
                  <a:pt x="65" y="42"/>
                  <a:pt x="74" y="48"/>
                </a:cubicBezTo>
                <a:lnTo>
                  <a:pt x="195" y="127"/>
                </a:lnTo>
                <a:lnTo>
                  <a:pt x="114" y="168"/>
                </a:lnTo>
                <a:lnTo>
                  <a:pt x="66" y="147"/>
                </a:lnTo>
                <a:cubicBezTo>
                  <a:pt x="59" y="144"/>
                  <a:pt x="49" y="144"/>
                  <a:pt x="42" y="147"/>
                </a:cubicBezTo>
                <a:lnTo>
                  <a:pt x="16" y="161"/>
                </a:lnTo>
                <a:cubicBezTo>
                  <a:pt x="8" y="165"/>
                  <a:pt x="6" y="175"/>
                  <a:pt x="11" y="181"/>
                </a:cubicBezTo>
                <a:lnTo>
                  <a:pt x="73" y="252"/>
                </a:lnTo>
                <a:cubicBezTo>
                  <a:pt x="78" y="258"/>
                  <a:pt x="85" y="261"/>
                  <a:pt x="93" y="261"/>
                </a:cubicBezTo>
                <a:lnTo>
                  <a:pt x="207" y="261"/>
                </a:lnTo>
                <a:cubicBezTo>
                  <a:pt x="211" y="261"/>
                  <a:pt x="215" y="260"/>
                  <a:pt x="219" y="258"/>
                </a:cubicBezTo>
                <a:lnTo>
                  <a:pt x="444" y="145"/>
                </a:lnTo>
                <a:cubicBezTo>
                  <a:pt x="483" y="126"/>
                  <a:pt x="513" y="93"/>
                  <a:pt x="528" y="52"/>
                </a:cubicBezTo>
                <a:cubicBezTo>
                  <a:pt x="536" y="31"/>
                  <a:pt x="520" y="9"/>
                  <a:pt x="498" y="9"/>
                </a:cubicBezTo>
                <a:lnTo>
                  <a:pt x="450" y="9"/>
                </a:lnTo>
                <a:cubicBezTo>
                  <a:pt x="434" y="9"/>
                  <a:pt x="417" y="13"/>
                  <a:pt x="402" y="20"/>
                </a:cubicBezTo>
                <a:lnTo>
                  <a:pt x="317" y="64"/>
                </a:lnTo>
                <a:moveTo>
                  <a:pt x="0" y="367"/>
                </a:moveTo>
                <a:cubicBezTo>
                  <a:pt x="0" y="381"/>
                  <a:pt x="12" y="393"/>
                  <a:pt x="27" y="393"/>
                </a:cubicBezTo>
                <a:lnTo>
                  <a:pt x="504" y="393"/>
                </a:lnTo>
                <a:cubicBezTo>
                  <a:pt x="519" y="393"/>
                  <a:pt x="531" y="381"/>
                  <a:pt x="531" y="367"/>
                </a:cubicBezTo>
                <a:cubicBezTo>
                  <a:pt x="531" y="352"/>
                  <a:pt x="519" y="340"/>
                  <a:pt x="504" y="340"/>
                </a:cubicBezTo>
                <a:lnTo>
                  <a:pt x="27" y="340"/>
                </a:lnTo>
                <a:cubicBezTo>
                  <a:pt x="12" y="340"/>
                  <a:pt x="0" y="352"/>
                  <a:pt x="0" y="367"/>
                </a:cubicBez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3823200" y="4319640"/>
            <a:ext cx="2743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383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762120" y="4763880"/>
            <a:ext cx="40233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提出新型预警机方案，推动我国成为第四个出口预警机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" name=""/>
          <p:cNvSpPr/>
          <p:nvPr/>
        </p:nvSpPr>
        <p:spPr>
          <a:xfrm>
            <a:off x="461880" y="5476680"/>
            <a:ext cx="105120" cy="152640"/>
          </a:xfrm>
          <a:custGeom>
            <a:avLst/>
            <a:gdLst/>
            <a:ahLst/>
            <a:rect l="0" t="0" r="r" b="b"/>
            <a:pathLst>
              <a:path w="292" h="424">
                <a:moveTo>
                  <a:pt x="212" y="319"/>
                </a:moveTo>
                <a:cubicBezTo>
                  <a:pt x="220" y="292"/>
                  <a:pt x="237" y="270"/>
                  <a:pt x="253" y="247"/>
                </a:cubicBezTo>
                <a:cubicBezTo>
                  <a:pt x="257" y="241"/>
                  <a:pt x="262" y="236"/>
                  <a:pt x="266" y="230"/>
                </a:cubicBezTo>
                <a:cubicBezTo>
                  <a:pt x="282" y="205"/>
                  <a:pt x="292" y="176"/>
                  <a:pt x="292" y="146"/>
                </a:cubicBezTo>
                <a:cubicBezTo>
                  <a:pt x="292" y="65"/>
                  <a:pt x="227" y="0"/>
                  <a:pt x="146" y="0"/>
                </a:cubicBezTo>
                <a:cubicBezTo>
                  <a:pt x="66" y="0"/>
                  <a:pt x="0" y="65"/>
                  <a:pt x="0" y="146"/>
                </a:cubicBezTo>
                <a:cubicBezTo>
                  <a:pt x="0" y="176"/>
                  <a:pt x="9" y="205"/>
                  <a:pt x="26" y="229"/>
                </a:cubicBezTo>
                <a:cubicBezTo>
                  <a:pt x="31" y="235"/>
                  <a:pt x="35" y="241"/>
                  <a:pt x="39" y="247"/>
                </a:cubicBezTo>
                <a:cubicBezTo>
                  <a:pt x="56" y="270"/>
                  <a:pt x="72" y="292"/>
                  <a:pt x="80" y="318"/>
                </a:cubicBezTo>
                <a:lnTo>
                  <a:pt x="212" y="318"/>
                </a:lnTo>
                <a:lnTo>
                  <a:pt x="212" y="319"/>
                </a:lnTo>
                <a:moveTo>
                  <a:pt x="146" y="424"/>
                </a:moveTo>
                <a:cubicBezTo>
                  <a:pt x="183" y="424"/>
                  <a:pt x="212" y="395"/>
                  <a:pt x="212" y="358"/>
                </a:cubicBezTo>
                <a:lnTo>
                  <a:pt x="212" y="345"/>
                </a:lnTo>
                <a:lnTo>
                  <a:pt x="80" y="345"/>
                </a:lnTo>
                <a:lnTo>
                  <a:pt x="80" y="358"/>
                </a:lnTo>
                <a:cubicBezTo>
                  <a:pt x="80" y="395"/>
                  <a:pt x="110" y="424"/>
                  <a:pt x="146" y="424"/>
                </a:cubicBezTo>
                <a:moveTo>
                  <a:pt x="80" y="146"/>
                </a:moveTo>
                <a:cubicBezTo>
                  <a:pt x="80" y="153"/>
                  <a:pt x="74" y="159"/>
                  <a:pt x="67" y="159"/>
                </a:cubicBezTo>
                <a:cubicBezTo>
                  <a:pt x="60" y="159"/>
                  <a:pt x="54" y="153"/>
                  <a:pt x="54" y="146"/>
                </a:cubicBezTo>
                <a:cubicBezTo>
                  <a:pt x="54" y="94"/>
                  <a:pt x="95" y="53"/>
                  <a:pt x="146" y="53"/>
                </a:cubicBezTo>
                <a:cubicBezTo>
                  <a:pt x="154" y="53"/>
                  <a:pt x="159" y="59"/>
                  <a:pt x="159" y="66"/>
                </a:cubicBezTo>
                <a:cubicBezTo>
                  <a:pt x="159" y="73"/>
                  <a:pt x="154" y="79"/>
                  <a:pt x="146" y="79"/>
                </a:cubicBezTo>
                <a:cubicBezTo>
                  <a:pt x="110" y="79"/>
                  <a:pt x="80" y="109"/>
                  <a:pt x="80" y="146"/>
                </a:cubicBez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762120" y="5011560"/>
            <a:ext cx="335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国家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685800" y="541512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2013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1024920" y="5411520"/>
            <a:ext cx="16764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年设立雷达创新基金，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2548800" y="5415120"/>
            <a:ext cx="18288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83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4"/>
          <a:stretch/>
        </p:blipFill>
        <p:spPr>
          <a:xfrm>
            <a:off x="5181480" y="303840"/>
            <a:ext cx="3276360" cy="3049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5"/>
          <a:stretch/>
        </p:blipFill>
        <p:spPr>
          <a:xfrm>
            <a:off x="8610480" y="304920"/>
            <a:ext cx="3276360" cy="304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6"/>
          <a:stretch/>
        </p:blipFill>
        <p:spPr>
          <a:xfrm>
            <a:off x="5181480" y="3505320"/>
            <a:ext cx="3276360" cy="304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7"/>
          <a:stretch/>
        </p:blipFill>
        <p:spPr>
          <a:xfrm>
            <a:off x="8607600" y="3505320"/>
            <a:ext cx="3281760" cy="304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"/>
          <p:cNvSpPr txBox="1"/>
          <p:nvPr/>
        </p:nvSpPr>
        <p:spPr>
          <a:xfrm>
            <a:off x="2718360" y="5411520"/>
            <a:ext cx="16764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岁成立空基技术实验室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609480" y="1276200"/>
            <a:ext cx="10973160" cy="19440"/>
          </a:xfrm>
          <a:custGeom>
            <a:avLst/>
            <a:gdLst/>
            <a:ah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609480" y="662760"/>
            <a:ext cx="5393817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27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航天领域核心成就：两弹一星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609480" y="2601720"/>
            <a:ext cx="2074545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225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铸就大国重器</a:t>
            </a:r>
            <a:endParaRPr b="0" lang="en-US" sz="22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" name=""/>
          <p:cNvSpPr txBox="1"/>
          <p:nvPr/>
        </p:nvSpPr>
        <p:spPr>
          <a:xfrm>
            <a:off x="609480" y="3201840"/>
            <a:ext cx="2950464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2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主要人物：</a:t>
            </a:r>
            <a:r>
              <a:rPr b="1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钱学森、邓稼先、于敏等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609480" y="3601800"/>
            <a:ext cx="7620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关键事件：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762120" y="395784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●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968400" y="391968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1960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1307520" y="3916080"/>
            <a:ext cx="20116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年第一枚近程导弹发射成功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" name=""/>
          <p:cNvSpPr txBox="1"/>
          <p:nvPr/>
        </p:nvSpPr>
        <p:spPr>
          <a:xfrm>
            <a:off x="762120" y="431964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●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" name=""/>
          <p:cNvSpPr txBox="1"/>
          <p:nvPr/>
        </p:nvSpPr>
        <p:spPr>
          <a:xfrm>
            <a:off x="968400" y="428184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1964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1307520" y="4278240"/>
            <a:ext cx="18440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年第一颗原子弹爆炸成功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762120" y="468180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●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968400" y="464364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1967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"/>
          <p:cNvSpPr txBox="1"/>
          <p:nvPr/>
        </p:nvSpPr>
        <p:spPr>
          <a:xfrm>
            <a:off x="1307520" y="4640040"/>
            <a:ext cx="20116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年第一颗氢弹空爆试验成功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762120" y="503424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●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968400" y="499608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1970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"/>
          <p:cNvSpPr txBox="1"/>
          <p:nvPr/>
        </p:nvSpPr>
        <p:spPr>
          <a:xfrm>
            <a:off x="1307520" y="4992480"/>
            <a:ext cx="1676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1459800" y="49960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“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" name=""/>
          <p:cNvSpPr txBox="1"/>
          <p:nvPr/>
        </p:nvSpPr>
        <p:spPr>
          <a:xfrm>
            <a:off x="1510560" y="4992480"/>
            <a:ext cx="838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东方红一号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2272680" y="49960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”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" name=""/>
          <p:cNvSpPr txBox="1"/>
          <p:nvPr/>
        </p:nvSpPr>
        <p:spPr>
          <a:xfrm>
            <a:off x="2323440" y="4992480"/>
            <a:ext cx="10058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卫星发射成功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609480" y="1333440"/>
            <a:ext cx="10973160" cy="19440"/>
          </a:xfrm>
          <a:custGeom>
            <a:avLst/>
            <a:gdLst/>
            <a:ah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609480" y="675000"/>
            <a:ext cx="599313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航天领域核心成就：探月工程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609480" y="3026520"/>
            <a:ext cx="1659636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探索月球奥秘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0" name=""/>
          <p:cNvSpPr txBox="1"/>
          <p:nvPr/>
        </p:nvSpPr>
        <p:spPr>
          <a:xfrm>
            <a:off x="609480" y="363384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■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1" name=""/>
          <p:cNvSpPr txBox="1"/>
          <p:nvPr/>
        </p:nvSpPr>
        <p:spPr>
          <a:xfrm>
            <a:off x="816120" y="357696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2020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"/>
          <p:cNvSpPr txBox="1"/>
          <p:nvPr/>
        </p:nvSpPr>
        <p:spPr>
          <a:xfrm>
            <a:off x="1154880" y="3573360"/>
            <a:ext cx="1173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年嫦娥五号带回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"/>
          <p:cNvSpPr txBox="1"/>
          <p:nvPr/>
        </p:nvSpPr>
        <p:spPr>
          <a:xfrm>
            <a:off x="2221920" y="357696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1731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4" name=""/>
          <p:cNvSpPr txBox="1"/>
          <p:nvPr/>
        </p:nvSpPr>
        <p:spPr>
          <a:xfrm>
            <a:off x="2561040" y="3573360"/>
            <a:ext cx="502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克月壤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5" name=""/>
          <p:cNvSpPr txBox="1"/>
          <p:nvPr/>
        </p:nvSpPr>
        <p:spPr>
          <a:xfrm>
            <a:off x="609480" y="40816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■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6" name=""/>
          <p:cNvSpPr txBox="1"/>
          <p:nvPr/>
        </p:nvSpPr>
        <p:spPr>
          <a:xfrm>
            <a:off x="816120" y="402444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2024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7" name=""/>
          <p:cNvSpPr txBox="1"/>
          <p:nvPr/>
        </p:nvSpPr>
        <p:spPr>
          <a:xfrm>
            <a:off x="1154880" y="4020840"/>
            <a:ext cx="31851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年嫦娥六号完成人类首次月球背面采样返回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609480" y="45388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■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816120" y="4478040"/>
            <a:ext cx="20116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发现天然玻璃纤维、新矿物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2644920" y="448164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“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2695680" y="4478040"/>
            <a:ext cx="502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嫦娥石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3152880" y="448164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”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3" name=""/>
          <p:cNvSpPr txBox="1"/>
          <p:nvPr/>
        </p:nvSpPr>
        <p:spPr>
          <a:xfrm>
            <a:off x="609480" y="49960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■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"/>
          <p:cNvSpPr/>
          <p:nvPr/>
        </p:nvSpPr>
        <p:spPr>
          <a:xfrm>
            <a:off x="6410160" y="1971360"/>
            <a:ext cx="2495880" cy="2048400"/>
          </a:xfrm>
          <a:custGeom>
            <a:avLst/>
            <a:gdLst/>
            <a:ahLst/>
            <a:rect l="0" t="0" r="r" b="b"/>
            <a:pathLst>
              <a:path fill="none" w="6933" h="5690">
                <a:moveTo>
                  <a:pt x="0" y="5505"/>
                </a:moveTo>
                <a:lnTo>
                  <a:pt x="0" y="186"/>
                </a:lnTo>
                <a:cubicBezTo>
                  <a:pt x="0" y="173"/>
                  <a:pt x="1" y="161"/>
                  <a:pt x="4" y="149"/>
                </a:cubicBezTo>
                <a:cubicBezTo>
                  <a:pt x="6" y="138"/>
                  <a:pt x="9" y="126"/>
                  <a:pt x="14" y="115"/>
                </a:cubicBezTo>
                <a:cubicBezTo>
                  <a:pt x="19" y="103"/>
                  <a:pt x="24" y="93"/>
                  <a:pt x="31" y="83"/>
                </a:cubicBezTo>
                <a:cubicBezTo>
                  <a:pt x="38" y="73"/>
                  <a:pt x="46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lnTo>
                  <a:pt x="6748" y="0"/>
                </a:lnTo>
                <a:cubicBezTo>
                  <a:pt x="6760" y="0"/>
                  <a:pt x="6772" y="2"/>
                  <a:pt x="6784" y="4"/>
                </a:cubicBezTo>
                <a:cubicBezTo>
                  <a:pt x="6796" y="6"/>
                  <a:pt x="6807" y="10"/>
                  <a:pt x="6819" y="14"/>
                </a:cubicBezTo>
                <a:cubicBezTo>
                  <a:pt x="6830" y="19"/>
                  <a:pt x="6841" y="25"/>
                  <a:pt x="6851" y="32"/>
                </a:cubicBezTo>
                <a:cubicBezTo>
                  <a:pt x="6861" y="38"/>
                  <a:pt x="6870" y="46"/>
                  <a:pt x="6879" y="55"/>
                </a:cubicBezTo>
                <a:cubicBezTo>
                  <a:pt x="6887" y="63"/>
                  <a:pt x="6895" y="73"/>
                  <a:pt x="6902" y="83"/>
                </a:cubicBezTo>
                <a:cubicBezTo>
                  <a:pt x="6909" y="93"/>
                  <a:pt x="6914" y="103"/>
                  <a:pt x="6919" y="115"/>
                </a:cubicBezTo>
                <a:cubicBezTo>
                  <a:pt x="6924" y="126"/>
                  <a:pt x="6927" y="138"/>
                  <a:pt x="6929" y="149"/>
                </a:cubicBezTo>
                <a:cubicBezTo>
                  <a:pt x="6932" y="161"/>
                  <a:pt x="6933" y="173"/>
                  <a:pt x="6933" y="186"/>
                </a:cubicBezTo>
                <a:lnTo>
                  <a:pt x="6933" y="5505"/>
                </a:lnTo>
                <a:cubicBezTo>
                  <a:pt x="6933" y="5517"/>
                  <a:pt x="6932" y="5529"/>
                  <a:pt x="6929" y="5541"/>
                </a:cubicBezTo>
                <a:cubicBezTo>
                  <a:pt x="6927" y="5553"/>
                  <a:pt x="6924" y="5564"/>
                  <a:pt x="6919" y="5576"/>
                </a:cubicBezTo>
                <a:cubicBezTo>
                  <a:pt x="6914" y="5587"/>
                  <a:pt x="6909" y="5597"/>
                  <a:pt x="6902" y="5608"/>
                </a:cubicBezTo>
                <a:cubicBezTo>
                  <a:pt x="6895" y="5618"/>
                  <a:pt x="6887" y="5627"/>
                  <a:pt x="6879" y="5636"/>
                </a:cubicBezTo>
                <a:cubicBezTo>
                  <a:pt x="6870" y="5644"/>
                  <a:pt x="6861" y="5652"/>
                  <a:pt x="6851" y="5659"/>
                </a:cubicBezTo>
                <a:cubicBezTo>
                  <a:pt x="6841" y="5665"/>
                  <a:pt x="6830" y="5671"/>
                  <a:pt x="6819" y="5676"/>
                </a:cubicBezTo>
                <a:cubicBezTo>
                  <a:pt x="6807" y="5680"/>
                  <a:pt x="6796" y="5684"/>
                  <a:pt x="6784" y="5686"/>
                </a:cubicBezTo>
                <a:cubicBezTo>
                  <a:pt x="6772" y="5689"/>
                  <a:pt x="6760" y="5690"/>
                  <a:pt x="6748" y="5690"/>
                </a:cubicBezTo>
                <a:lnTo>
                  <a:pt x="185" y="5690"/>
                </a:lnTo>
                <a:cubicBezTo>
                  <a:pt x="173" y="5690"/>
                  <a:pt x="161" y="5689"/>
                  <a:pt x="149" y="5686"/>
                </a:cubicBezTo>
                <a:cubicBezTo>
                  <a:pt x="137" y="5684"/>
                  <a:pt x="126" y="5680"/>
                  <a:pt x="114" y="5676"/>
                </a:cubicBezTo>
                <a:cubicBezTo>
                  <a:pt x="103" y="5671"/>
                  <a:pt x="92" y="5665"/>
                  <a:pt x="82" y="5659"/>
                </a:cubicBezTo>
                <a:cubicBezTo>
                  <a:pt x="72" y="5652"/>
                  <a:pt x="63" y="5644"/>
                  <a:pt x="54" y="5636"/>
                </a:cubicBezTo>
                <a:cubicBezTo>
                  <a:pt x="46" y="5627"/>
                  <a:pt x="38" y="5618"/>
                  <a:pt x="31" y="5608"/>
                </a:cubicBezTo>
                <a:cubicBezTo>
                  <a:pt x="24" y="5597"/>
                  <a:pt x="19" y="5587"/>
                  <a:pt x="14" y="5576"/>
                </a:cubicBezTo>
                <a:cubicBezTo>
                  <a:pt x="9" y="5564"/>
                  <a:pt x="6" y="5553"/>
                  <a:pt x="4" y="5541"/>
                </a:cubicBezTo>
                <a:cubicBezTo>
                  <a:pt x="1" y="5529"/>
                  <a:pt x="0" y="5517"/>
                  <a:pt x="0" y="5505"/>
                </a:cubicBezTo>
              </a:path>
            </a:pathLst>
          </a:custGeom>
          <a:ln w="18720">
            <a:solidFill>
              <a:srgbClr val="c91f37"/>
            </a:solidFill>
            <a:miter/>
          </a:ln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6414840" y="1981080"/>
            <a:ext cx="2486160" cy="20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" name=""/>
          <p:cNvSpPr/>
          <p:nvPr/>
        </p:nvSpPr>
        <p:spPr>
          <a:xfrm>
            <a:off x="9077040" y="1971360"/>
            <a:ext cx="2495880" cy="2048400"/>
          </a:xfrm>
          <a:custGeom>
            <a:avLst/>
            <a:gdLst/>
            <a:ahLst/>
            <a:rect l="0" t="0" r="r" b="b"/>
            <a:pathLst>
              <a:path fill="none" w="6933" h="5690">
                <a:moveTo>
                  <a:pt x="0" y="5505"/>
                </a:moveTo>
                <a:lnTo>
                  <a:pt x="0" y="186"/>
                </a:lnTo>
                <a:cubicBezTo>
                  <a:pt x="0" y="173"/>
                  <a:pt x="1" y="161"/>
                  <a:pt x="4" y="149"/>
                </a:cubicBezTo>
                <a:cubicBezTo>
                  <a:pt x="6" y="138"/>
                  <a:pt x="10" y="126"/>
                  <a:pt x="14" y="115"/>
                </a:cubicBezTo>
                <a:cubicBezTo>
                  <a:pt x="19" y="103"/>
                  <a:pt x="25" y="93"/>
                  <a:pt x="32" y="83"/>
                </a:cubicBezTo>
                <a:cubicBezTo>
                  <a:pt x="38" y="73"/>
                  <a:pt x="46" y="63"/>
                  <a:pt x="55" y="55"/>
                </a:cubicBezTo>
                <a:cubicBezTo>
                  <a:pt x="63" y="46"/>
                  <a:pt x="72" y="38"/>
                  <a:pt x="83" y="32"/>
                </a:cubicBezTo>
                <a:cubicBezTo>
                  <a:pt x="93" y="25"/>
                  <a:pt x="103" y="19"/>
                  <a:pt x="115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lnTo>
                  <a:pt x="6748" y="0"/>
                </a:lnTo>
                <a:cubicBezTo>
                  <a:pt x="6760" y="0"/>
                  <a:pt x="6772" y="2"/>
                  <a:pt x="6784" y="4"/>
                </a:cubicBezTo>
                <a:cubicBezTo>
                  <a:pt x="6796" y="6"/>
                  <a:pt x="6808" y="10"/>
                  <a:pt x="6819" y="14"/>
                </a:cubicBezTo>
                <a:cubicBezTo>
                  <a:pt x="6830" y="19"/>
                  <a:pt x="6841" y="25"/>
                  <a:pt x="6851" y="32"/>
                </a:cubicBezTo>
                <a:cubicBezTo>
                  <a:pt x="6861" y="38"/>
                  <a:pt x="6871" y="46"/>
                  <a:pt x="6879" y="55"/>
                </a:cubicBezTo>
                <a:cubicBezTo>
                  <a:pt x="6888" y="63"/>
                  <a:pt x="6895" y="73"/>
                  <a:pt x="6902" y="83"/>
                </a:cubicBezTo>
                <a:cubicBezTo>
                  <a:pt x="6909" y="93"/>
                  <a:pt x="6915" y="103"/>
                  <a:pt x="6919" y="115"/>
                </a:cubicBezTo>
                <a:cubicBezTo>
                  <a:pt x="6924" y="126"/>
                  <a:pt x="6927" y="138"/>
                  <a:pt x="6930" y="149"/>
                </a:cubicBezTo>
                <a:cubicBezTo>
                  <a:pt x="6932" y="161"/>
                  <a:pt x="6933" y="173"/>
                  <a:pt x="6933" y="186"/>
                </a:cubicBezTo>
                <a:lnTo>
                  <a:pt x="6933" y="5505"/>
                </a:lnTo>
                <a:cubicBezTo>
                  <a:pt x="6933" y="5517"/>
                  <a:pt x="6932" y="5529"/>
                  <a:pt x="6930" y="5541"/>
                </a:cubicBezTo>
                <a:cubicBezTo>
                  <a:pt x="6927" y="5553"/>
                  <a:pt x="6924" y="5564"/>
                  <a:pt x="6919" y="5576"/>
                </a:cubicBezTo>
                <a:cubicBezTo>
                  <a:pt x="6915" y="5587"/>
                  <a:pt x="6909" y="5597"/>
                  <a:pt x="6902" y="5608"/>
                </a:cubicBezTo>
                <a:cubicBezTo>
                  <a:pt x="6895" y="5618"/>
                  <a:pt x="6888" y="5627"/>
                  <a:pt x="6879" y="5636"/>
                </a:cubicBezTo>
                <a:cubicBezTo>
                  <a:pt x="6871" y="5644"/>
                  <a:pt x="6861" y="5652"/>
                  <a:pt x="6851" y="5659"/>
                </a:cubicBezTo>
                <a:cubicBezTo>
                  <a:pt x="6841" y="5665"/>
                  <a:pt x="6830" y="5671"/>
                  <a:pt x="6819" y="5676"/>
                </a:cubicBezTo>
                <a:cubicBezTo>
                  <a:pt x="6808" y="5680"/>
                  <a:pt x="6796" y="5684"/>
                  <a:pt x="6784" y="5686"/>
                </a:cubicBezTo>
                <a:cubicBezTo>
                  <a:pt x="6772" y="5689"/>
                  <a:pt x="6760" y="5690"/>
                  <a:pt x="6748" y="5690"/>
                </a:cubicBezTo>
                <a:lnTo>
                  <a:pt x="185" y="5690"/>
                </a:lnTo>
                <a:cubicBezTo>
                  <a:pt x="173" y="5690"/>
                  <a:pt x="161" y="5689"/>
                  <a:pt x="149" y="5686"/>
                </a:cubicBezTo>
                <a:cubicBezTo>
                  <a:pt x="137" y="5684"/>
                  <a:pt x="126" y="5680"/>
                  <a:pt x="115" y="5676"/>
                </a:cubicBezTo>
                <a:cubicBezTo>
                  <a:pt x="103" y="5671"/>
                  <a:pt x="93" y="5665"/>
                  <a:pt x="83" y="5659"/>
                </a:cubicBezTo>
                <a:cubicBezTo>
                  <a:pt x="72" y="5652"/>
                  <a:pt x="63" y="5644"/>
                  <a:pt x="55" y="5636"/>
                </a:cubicBezTo>
                <a:cubicBezTo>
                  <a:pt x="46" y="5627"/>
                  <a:pt x="38" y="5618"/>
                  <a:pt x="32" y="5608"/>
                </a:cubicBezTo>
                <a:cubicBezTo>
                  <a:pt x="25" y="5597"/>
                  <a:pt x="19" y="5587"/>
                  <a:pt x="14" y="5576"/>
                </a:cubicBezTo>
                <a:cubicBezTo>
                  <a:pt x="10" y="5564"/>
                  <a:pt x="6" y="5553"/>
                  <a:pt x="4" y="5541"/>
                </a:cubicBezTo>
                <a:cubicBezTo>
                  <a:pt x="1" y="5529"/>
                  <a:pt x="0" y="5517"/>
                  <a:pt x="0" y="5505"/>
                </a:cubicBezTo>
              </a:path>
            </a:pathLst>
          </a:custGeom>
          <a:ln w="18720">
            <a:solidFill>
              <a:srgbClr val="c91f37"/>
            </a:solidFill>
            <a:miter/>
          </a:ln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4"/>
          <a:stretch/>
        </p:blipFill>
        <p:spPr>
          <a:xfrm>
            <a:off x="9084600" y="1981080"/>
            <a:ext cx="2480400" cy="20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6410160" y="4190760"/>
            <a:ext cx="2495880" cy="2048400"/>
          </a:xfrm>
          <a:custGeom>
            <a:avLst/>
            <a:gdLst/>
            <a:ahLst/>
            <a:rect l="0" t="0" r="r" b="b"/>
            <a:pathLst>
              <a:path fill="none" w="6933" h="5690">
                <a:moveTo>
                  <a:pt x="0" y="5504"/>
                </a:moveTo>
                <a:lnTo>
                  <a:pt x="0" y="185"/>
                </a:lnTo>
                <a:cubicBezTo>
                  <a:pt x="0" y="173"/>
                  <a:pt x="1" y="161"/>
                  <a:pt x="4" y="149"/>
                </a:cubicBezTo>
                <a:cubicBezTo>
                  <a:pt x="6" y="137"/>
                  <a:pt x="9" y="126"/>
                  <a:pt x="14" y="114"/>
                </a:cubicBezTo>
                <a:cubicBezTo>
                  <a:pt x="19" y="103"/>
                  <a:pt x="24" y="93"/>
                  <a:pt x="31" y="82"/>
                </a:cubicBezTo>
                <a:cubicBezTo>
                  <a:pt x="38" y="72"/>
                  <a:pt x="46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lnTo>
                  <a:pt x="6748" y="0"/>
                </a:lnTo>
                <a:cubicBezTo>
                  <a:pt x="6760" y="0"/>
                  <a:pt x="6772" y="1"/>
                  <a:pt x="6784" y="4"/>
                </a:cubicBezTo>
                <a:cubicBezTo>
                  <a:pt x="6796" y="6"/>
                  <a:pt x="6807" y="10"/>
                  <a:pt x="6819" y="14"/>
                </a:cubicBezTo>
                <a:cubicBezTo>
                  <a:pt x="6830" y="19"/>
                  <a:pt x="6841" y="25"/>
                  <a:pt x="6851" y="31"/>
                </a:cubicBezTo>
                <a:cubicBezTo>
                  <a:pt x="6861" y="38"/>
                  <a:pt x="6870" y="46"/>
                  <a:pt x="6879" y="54"/>
                </a:cubicBezTo>
                <a:cubicBezTo>
                  <a:pt x="6887" y="63"/>
                  <a:pt x="6895" y="72"/>
                  <a:pt x="6902" y="82"/>
                </a:cubicBezTo>
                <a:cubicBezTo>
                  <a:pt x="6909" y="93"/>
                  <a:pt x="6914" y="103"/>
                  <a:pt x="6919" y="114"/>
                </a:cubicBezTo>
                <a:cubicBezTo>
                  <a:pt x="6924" y="126"/>
                  <a:pt x="6927" y="137"/>
                  <a:pt x="6929" y="149"/>
                </a:cubicBezTo>
                <a:cubicBezTo>
                  <a:pt x="6932" y="161"/>
                  <a:pt x="6933" y="173"/>
                  <a:pt x="6933" y="185"/>
                </a:cubicBezTo>
                <a:lnTo>
                  <a:pt x="6933" y="5504"/>
                </a:lnTo>
                <a:cubicBezTo>
                  <a:pt x="6933" y="5517"/>
                  <a:pt x="6932" y="5529"/>
                  <a:pt x="6929" y="5541"/>
                </a:cubicBezTo>
                <a:cubicBezTo>
                  <a:pt x="6927" y="5553"/>
                  <a:pt x="6924" y="5564"/>
                  <a:pt x="6919" y="5575"/>
                </a:cubicBezTo>
                <a:cubicBezTo>
                  <a:pt x="6914" y="5587"/>
                  <a:pt x="6909" y="5597"/>
                  <a:pt x="6902" y="5607"/>
                </a:cubicBezTo>
                <a:cubicBezTo>
                  <a:pt x="6895" y="5618"/>
                  <a:pt x="6887" y="5627"/>
                  <a:pt x="6879" y="5635"/>
                </a:cubicBezTo>
                <a:cubicBezTo>
                  <a:pt x="6870" y="5644"/>
                  <a:pt x="6861" y="5652"/>
                  <a:pt x="6851" y="5658"/>
                </a:cubicBezTo>
                <a:cubicBezTo>
                  <a:pt x="6841" y="5665"/>
                  <a:pt x="6830" y="5671"/>
                  <a:pt x="6819" y="5676"/>
                </a:cubicBezTo>
                <a:cubicBezTo>
                  <a:pt x="6807" y="5680"/>
                  <a:pt x="6796" y="5684"/>
                  <a:pt x="6784" y="5686"/>
                </a:cubicBezTo>
                <a:cubicBezTo>
                  <a:pt x="6772" y="5689"/>
                  <a:pt x="6760" y="5690"/>
                  <a:pt x="6748" y="5690"/>
                </a:cubicBezTo>
                <a:lnTo>
                  <a:pt x="185" y="5690"/>
                </a:lnTo>
                <a:cubicBezTo>
                  <a:pt x="173" y="5690"/>
                  <a:pt x="161" y="5689"/>
                  <a:pt x="149" y="5686"/>
                </a:cubicBezTo>
                <a:cubicBezTo>
                  <a:pt x="137" y="5684"/>
                  <a:pt x="126" y="5680"/>
                  <a:pt x="114" y="5676"/>
                </a:cubicBezTo>
                <a:cubicBezTo>
                  <a:pt x="103" y="5671"/>
                  <a:pt x="92" y="5665"/>
                  <a:pt x="82" y="5658"/>
                </a:cubicBezTo>
                <a:cubicBezTo>
                  <a:pt x="72" y="5652"/>
                  <a:pt x="63" y="5644"/>
                  <a:pt x="54" y="5635"/>
                </a:cubicBezTo>
                <a:cubicBezTo>
                  <a:pt x="46" y="5627"/>
                  <a:pt x="38" y="5618"/>
                  <a:pt x="31" y="5607"/>
                </a:cubicBezTo>
                <a:cubicBezTo>
                  <a:pt x="24" y="5597"/>
                  <a:pt x="19" y="5587"/>
                  <a:pt x="14" y="5575"/>
                </a:cubicBezTo>
                <a:cubicBezTo>
                  <a:pt x="9" y="5564"/>
                  <a:pt x="6" y="5553"/>
                  <a:pt x="4" y="5541"/>
                </a:cubicBezTo>
                <a:cubicBezTo>
                  <a:pt x="1" y="5529"/>
                  <a:pt x="0" y="5517"/>
                  <a:pt x="0" y="5504"/>
                </a:cubicBezTo>
              </a:path>
            </a:pathLst>
          </a:custGeom>
          <a:ln w="18720">
            <a:solidFill>
              <a:srgbClr val="c91f37"/>
            </a:solidFill>
            <a:miter/>
          </a:ln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5"/>
          <a:stretch/>
        </p:blipFill>
        <p:spPr>
          <a:xfrm>
            <a:off x="6419520" y="4200480"/>
            <a:ext cx="2476440" cy="20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9077040" y="4190760"/>
            <a:ext cx="2495880" cy="2048400"/>
          </a:xfrm>
          <a:custGeom>
            <a:avLst/>
            <a:gdLst/>
            <a:ahLst/>
            <a:rect l="0" t="0" r="r" b="b"/>
            <a:pathLst>
              <a:path fill="none" w="6933" h="5690">
                <a:moveTo>
                  <a:pt x="0" y="5504"/>
                </a:moveTo>
                <a:lnTo>
                  <a:pt x="0" y="185"/>
                </a:lnTo>
                <a:cubicBezTo>
                  <a:pt x="0" y="173"/>
                  <a:pt x="1" y="161"/>
                  <a:pt x="4" y="149"/>
                </a:cubicBezTo>
                <a:cubicBezTo>
                  <a:pt x="6" y="137"/>
                  <a:pt x="10" y="126"/>
                  <a:pt x="14" y="114"/>
                </a:cubicBezTo>
                <a:cubicBezTo>
                  <a:pt x="19" y="103"/>
                  <a:pt x="25" y="93"/>
                  <a:pt x="32" y="82"/>
                </a:cubicBezTo>
                <a:cubicBezTo>
                  <a:pt x="38" y="72"/>
                  <a:pt x="46" y="63"/>
                  <a:pt x="55" y="54"/>
                </a:cubicBezTo>
                <a:cubicBezTo>
                  <a:pt x="63" y="46"/>
                  <a:pt x="72" y="38"/>
                  <a:pt x="83" y="31"/>
                </a:cubicBezTo>
                <a:cubicBezTo>
                  <a:pt x="93" y="25"/>
                  <a:pt x="103" y="19"/>
                  <a:pt x="115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lnTo>
                  <a:pt x="6748" y="0"/>
                </a:lnTo>
                <a:cubicBezTo>
                  <a:pt x="6760" y="0"/>
                  <a:pt x="6772" y="1"/>
                  <a:pt x="6784" y="4"/>
                </a:cubicBezTo>
                <a:cubicBezTo>
                  <a:pt x="6796" y="6"/>
                  <a:pt x="6808" y="10"/>
                  <a:pt x="6819" y="14"/>
                </a:cubicBezTo>
                <a:cubicBezTo>
                  <a:pt x="6830" y="19"/>
                  <a:pt x="6841" y="25"/>
                  <a:pt x="6851" y="31"/>
                </a:cubicBezTo>
                <a:cubicBezTo>
                  <a:pt x="6861" y="38"/>
                  <a:pt x="6871" y="46"/>
                  <a:pt x="6879" y="54"/>
                </a:cubicBezTo>
                <a:cubicBezTo>
                  <a:pt x="6888" y="63"/>
                  <a:pt x="6895" y="72"/>
                  <a:pt x="6902" y="82"/>
                </a:cubicBezTo>
                <a:cubicBezTo>
                  <a:pt x="6909" y="93"/>
                  <a:pt x="6915" y="103"/>
                  <a:pt x="6919" y="114"/>
                </a:cubicBezTo>
                <a:cubicBezTo>
                  <a:pt x="6924" y="126"/>
                  <a:pt x="6927" y="137"/>
                  <a:pt x="6930" y="149"/>
                </a:cubicBezTo>
                <a:cubicBezTo>
                  <a:pt x="6932" y="161"/>
                  <a:pt x="6933" y="173"/>
                  <a:pt x="6933" y="185"/>
                </a:cubicBezTo>
                <a:lnTo>
                  <a:pt x="6933" y="5504"/>
                </a:lnTo>
                <a:cubicBezTo>
                  <a:pt x="6933" y="5517"/>
                  <a:pt x="6932" y="5529"/>
                  <a:pt x="6930" y="5541"/>
                </a:cubicBezTo>
                <a:cubicBezTo>
                  <a:pt x="6927" y="5553"/>
                  <a:pt x="6924" y="5564"/>
                  <a:pt x="6919" y="5575"/>
                </a:cubicBezTo>
                <a:cubicBezTo>
                  <a:pt x="6915" y="5587"/>
                  <a:pt x="6909" y="5597"/>
                  <a:pt x="6902" y="5607"/>
                </a:cubicBezTo>
                <a:cubicBezTo>
                  <a:pt x="6895" y="5618"/>
                  <a:pt x="6888" y="5627"/>
                  <a:pt x="6879" y="5635"/>
                </a:cubicBezTo>
                <a:cubicBezTo>
                  <a:pt x="6871" y="5644"/>
                  <a:pt x="6861" y="5652"/>
                  <a:pt x="6851" y="5658"/>
                </a:cubicBezTo>
                <a:cubicBezTo>
                  <a:pt x="6841" y="5665"/>
                  <a:pt x="6830" y="5671"/>
                  <a:pt x="6819" y="5676"/>
                </a:cubicBezTo>
                <a:cubicBezTo>
                  <a:pt x="6808" y="5680"/>
                  <a:pt x="6796" y="5684"/>
                  <a:pt x="6784" y="5686"/>
                </a:cubicBezTo>
                <a:cubicBezTo>
                  <a:pt x="6772" y="5689"/>
                  <a:pt x="6760" y="5690"/>
                  <a:pt x="6748" y="5690"/>
                </a:cubicBezTo>
                <a:lnTo>
                  <a:pt x="185" y="5690"/>
                </a:lnTo>
                <a:cubicBezTo>
                  <a:pt x="173" y="5690"/>
                  <a:pt x="161" y="5689"/>
                  <a:pt x="149" y="5686"/>
                </a:cubicBezTo>
                <a:cubicBezTo>
                  <a:pt x="137" y="5684"/>
                  <a:pt x="126" y="5680"/>
                  <a:pt x="115" y="5676"/>
                </a:cubicBezTo>
                <a:cubicBezTo>
                  <a:pt x="103" y="5671"/>
                  <a:pt x="93" y="5665"/>
                  <a:pt x="83" y="5658"/>
                </a:cubicBezTo>
                <a:cubicBezTo>
                  <a:pt x="72" y="5652"/>
                  <a:pt x="63" y="5644"/>
                  <a:pt x="55" y="5635"/>
                </a:cubicBezTo>
                <a:cubicBezTo>
                  <a:pt x="46" y="5627"/>
                  <a:pt x="38" y="5618"/>
                  <a:pt x="32" y="5607"/>
                </a:cubicBezTo>
                <a:cubicBezTo>
                  <a:pt x="25" y="5597"/>
                  <a:pt x="19" y="5587"/>
                  <a:pt x="14" y="5575"/>
                </a:cubicBezTo>
                <a:cubicBezTo>
                  <a:pt x="10" y="5564"/>
                  <a:pt x="6" y="5553"/>
                  <a:pt x="4" y="5541"/>
                </a:cubicBezTo>
                <a:cubicBezTo>
                  <a:pt x="1" y="5529"/>
                  <a:pt x="0" y="5517"/>
                  <a:pt x="0" y="5504"/>
                </a:cubicBezTo>
              </a:path>
            </a:pathLst>
          </a:custGeom>
          <a:ln w="18720">
            <a:solidFill>
              <a:srgbClr val="c91f37"/>
            </a:solidFill>
            <a:miter/>
          </a:ln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6"/>
          <a:stretch/>
        </p:blipFill>
        <p:spPr>
          <a:xfrm>
            <a:off x="9084600" y="4200480"/>
            <a:ext cx="2480400" cy="20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2" name=""/>
          <p:cNvSpPr txBox="1"/>
          <p:nvPr/>
        </p:nvSpPr>
        <p:spPr>
          <a:xfrm>
            <a:off x="816120" y="4935240"/>
            <a:ext cx="23469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刷新月球火山活动持续时间认知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>
            <a:alphaModFix amt="1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"/>
          <p:cNvSpPr/>
          <p:nvPr/>
        </p:nvSpPr>
        <p:spPr>
          <a:xfrm>
            <a:off x="761760" y="1333440"/>
            <a:ext cx="10668240" cy="19440"/>
          </a:xfrm>
          <a:custGeom>
            <a:avLst/>
            <a:gdLst/>
            <a:ahLst/>
            <a:rect l="0" t="0" r="r" b="b"/>
            <a:pathLst>
              <a:path w="29634" h="54">
                <a:moveTo>
                  <a:pt x="0" y="0"/>
                </a:moveTo>
                <a:lnTo>
                  <a:pt x="29634" y="0"/>
                </a:lnTo>
                <a:lnTo>
                  <a:pt x="2963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7" name=""/>
          <p:cNvSpPr txBox="1"/>
          <p:nvPr/>
        </p:nvSpPr>
        <p:spPr>
          <a:xfrm>
            <a:off x="762120" y="675000"/>
            <a:ext cx="138303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新时代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1905120" y="684000"/>
            <a:ext cx="754380" cy="4255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ICT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"/>
          <p:cNvSpPr txBox="1"/>
          <p:nvPr/>
        </p:nvSpPr>
        <p:spPr>
          <a:xfrm>
            <a:off x="2518560" y="675000"/>
            <a:ext cx="322707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突破：量子通信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0" name=""/>
          <p:cNvSpPr/>
          <p:nvPr/>
        </p:nvSpPr>
        <p:spPr>
          <a:xfrm>
            <a:off x="761760" y="3571560"/>
            <a:ext cx="952920" cy="38520"/>
          </a:xfrm>
          <a:custGeom>
            <a:avLst/>
            <a:gdLst/>
            <a:ahLst/>
            <a:rect l="0" t="0" r="r" b="b"/>
            <a:pathLst>
              <a:path w="2647" h="107">
                <a:moveTo>
                  <a:pt x="0" y="54"/>
                </a:moveTo>
                <a:cubicBezTo>
                  <a:pt x="0" y="47"/>
                  <a:pt x="2" y="41"/>
                  <a:pt x="4" y="34"/>
                </a:cubicBezTo>
                <a:cubicBezTo>
                  <a:pt x="7" y="28"/>
                  <a:pt x="11" y="22"/>
                  <a:pt x="16" y="17"/>
                </a:cubicBezTo>
                <a:cubicBezTo>
                  <a:pt x="21" y="12"/>
                  <a:pt x="26" y="8"/>
                  <a:pt x="33" y="5"/>
                </a:cubicBezTo>
                <a:cubicBezTo>
                  <a:pt x="39" y="3"/>
                  <a:pt x="46" y="0"/>
                  <a:pt x="53" y="0"/>
                </a:cubicBezTo>
                <a:lnTo>
                  <a:pt x="2594" y="0"/>
                </a:lnTo>
                <a:cubicBezTo>
                  <a:pt x="2601" y="0"/>
                  <a:pt x="2608" y="3"/>
                  <a:pt x="2614" y="5"/>
                </a:cubicBezTo>
                <a:cubicBezTo>
                  <a:pt x="2621" y="8"/>
                  <a:pt x="2627" y="12"/>
                  <a:pt x="2632" y="17"/>
                </a:cubicBezTo>
                <a:cubicBezTo>
                  <a:pt x="2636" y="22"/>
                  <a:pt x="2640" y="28"/>
                  <a:pt x="2643" y="34"/>
                </a:cubicBezTo>
                <a:cubicBezTo>
                  <a:pt x="2646" y="41"/>
                  <a:pt x="2647" y="47"/>
                  <a:pt x="2647" y="54"/>
                </a:cubicBezTo>
                <a:cubicBezTo>
                  <a:pt x="2647" y="61"/>
                  <a:pt x="2646" y="68"/>
                  <a:pt x="2643" y="75"/>
                </a:cubicBezTo>
                <a:cubicBezTo>
                  <a:pt x="2640" y="81"/>
                  <a:pt x="2636" y="87"/>
                  <a:pt x="2632" y="92"/>
                </a:cubicBezTo>
                <a:cubicBezTo>
                  <a:pt x="2627" y="97"/>
                  <a:pt x="2621" y="100"/>
                  <a:pt x="2614" y="103"/>
                </a:cubicBezTo>
                <a:cubicBezTo>
                  <a:pt x="2608" y="106"/>
                  <a:pt x="2601" y="107"/>
                  <a:pt x="2594" y="107"/>
                </a:cubicBezTo>
                <a:lnTo>
                  <a:pt x="53" y="107"/>
                </a:lnTo>
                <a:cubicBezTo>
                  <a:pt x="46" y="107"/>
                  <a:pt x="39" y="106"/>
                  <a:pt x="33" y="103"/>
                </a:cubicBezTo>
                <a:cubicBezTo>
                  <a:pt x="26" y="100"/>
                  <a:pt x="21" y="97"/>
                  <a:pt x="16" y="92"/>
                </a:cubicBezTo>
                <a:cubicBezTo>
                  <a:pt x="11" y="87"/>
                  <a:pt x="7" y="81"/>
                  <a:pt x="4" y="75"/>
                </a:cubicBezTo>
                <a:cubicBezTo>
                  <a:pt x="2" y="68"/>
                  <a:pt x="0" y="61"/>
                  <a:pt x="0" y="54"/>
                </a:cubicBez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1" name=""/>
          <p:cNvSpPr txBox="1"/>
          <p:nvPr/>
        </p:nvSpPr>
        <p:spPr>
          <a:xfrm>
            <a:off x="762120" y="2883600"/>
            <a:ext cx="2489454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张强团队的世界纪录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762120" y="3912120"/>
            <a:ext cx="226314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01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"/>
          <p:cNvSpPr txBox="1"/>
          <p:nvPr/>
        </p:nvSpPr>
        <p:spPr>
          <a:xfrm>
            <a:off x="1105200" y="387216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2023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4" name=""/>
          <p:cNvSpPr txBox="1"/>
          <p:nvPr/>
        </p:nvSpPr>
        <p:spPr>
          <a:xfrm>
            <a:off x="1444320" y="3868560"/>
            <a:ext cx="502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年实现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5" name=""/>
          <p:cNvSpPr txBox="1"/>
          <p:nvPr/>
        </p:nvSpPr>
        <p:spPr>
          <a:xfrm>
            <a:off x="1901520" y="387216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1002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6" name=""/>
          <p:cNvSpPr txBox="1"/>
          <p:nvPr/>
        </p:nvSpPr>
        <p:spPr>
          <a:xfrm>
            <a:off x="2240280" y="3868560"/>
            <a:ext cx="16764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公里光纤量子密钥分发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"/>
          <p:cNvSpPr txBox="1"/>
          <p:nvPr/>
        </p:nvSpPr>
        <p:spPr>
          <a:xfrm>
            <a:off x="762120" y="4445280"/>
            <a:ext cx="226314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02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8" name=""/>
          <p:cNvSpPr txBox="1"/>
          <p:nvPr/>
        </p:nvSpPr>
        <p:spPr>
          <a:xfrm>
            <a:off x="1105200" y="440568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2024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9" name=""/>
          <p:cNvSpPr txBox="1"/>
          <p:nvPr/>
        </p:nvSpPr>
        <p:spPr>
          <a:xfrm>
            <a:off x="1444320" y="4402080"/>
            <a:ext cx="30175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年构建国际首个基于纠缠的城域量子网络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762120" y="4978800"/>
            <a:ext cx="226314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03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1" name=""/>
          <p:cNvSpPr txBox="1"/>
          <p:nvPr/>
        </p:nvSpPr>
        <p:spPr>
          <a:xfrm>
            <a:off x="1105200" y="493884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2025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"/>
          <p:cNvSpPr txBox="1"/>
          <p:nvPr/>
        </p:nvSpPr>
        <p:spPr>
          <a:xfrm>
            <a:off x="1444320" y="4935240"/>
            <a:ext cx="2682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年提出主动光学强度干涉技术，实现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3" name=""/>
          <p:cNvSpPr txBox="1"/>
          <p:nvPr/>
        </p:nvSpPr>
        <p:spPr>
          <a:xfrm>
            <a:off x="3882600" y="493884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1.36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4" name=""/>
          <p:cNvSpPr/>
          <p:nvPr/>
        </p:nvSpPr>
        <p:spPr>
          <a:xfrm>
            <a:off x="6410160" y="1971360"/>
            <a:ext cx="5010480" cy="4115160"/>
          </a:xfrm>
          <a:custGeom>
            <a:avLst/>
            <a:gdLst/>
            <a:ahLst/>
            <a:rect l="0" t="0" r="r" b="b"/>
            <a:pathLst>
              <a:path fill="none" w="13918" h="11431">
                <a:moveTo>
                  <a:pt x="0" y="11246"/>
                </a:moveTo>
                <a:lnTo>
                  <a:pt x="0" y="186"/>
                </a:lnTo>
                <a:cubicBezTo>
                  <a:pt x="0" y="173"/>
                  <a:pt x="1" y="161"/>
                  <a:pt x="4" y="149"/>
                </a:cubicBezTo>
                <a:cubicBezTo>
                  <a:pt x="6" y="138"/>
                  <a:pt x="9" y="126"/>
                  <a:pt x="14" y="115"/>
                </a:cubicBezTo>
                <a:cubicBezTo>
                  <a:pt x="19" y="103"/>
                  <a:pt x="24" y="93"/>
                  <a:pt x="31" y="83"/>
                </a:cubicBezTo>
                <a:cubicBezTo>
                  <a:pt x="38" y="73"/>
                  <a:pt x="46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lnTo>
                  <a:pt x="13733" y="0"/>
                </a:lnTo>
                <a:cubicBezTo>
                  <a:pt x="13745" y="0"/>
                  <a:pt x="13757" y="2"/>
                  <a:pt x="13769" y="4"/>
                </a:cubicBezTo>
                <a:cubicBezTo>
                  <a:pt x="13781" y="6"/>
                  <a:pt x="13792" y="10"/>
                  <a:pt x="13804" y="14"/>
                </a:cubicBezTo>
                <a:cubicBezTo>
                  <a:pt x="13815" y="19"/>
                  <a:pt x="13826" y="25"/>
                  <a:pt x="13836" y="32"/>
                </a:cubicBezTo>
                <a:cubicBezTo>
                  <a:pt x="13846" y="38"/>
                  <a:pt x="13855" y="46"/>
                  <a:pt x="13864" y="55"/>
                </a:cubicBezTo>
                <a:cubicBezTo>
                  <a:pt x="13872" y="63"/>
                  <a:pt x="13880" y="73"/>
                  <a:pt x="13887" y="83"/>
                </a:cubicBezTo>
                <a:cubicBezTo>
                  <a:pt x="13894" y="93"/>
                  <a:pt x="13899" y="103"/>
                  <a:pt x="13904" y="115"/>
                </a:cubicBezTo>
                <a:cubicBezTo>
                  <a:pt x="13909" y="126"/>
                  <a:pt x="13912" y="138"/>
                  <a:pt x="13914" y="149"/>
                </a:cubicBezTo>
                <a:cubicBezTo>
                  <a:pt x="13917" y="161"/>
                  <a:pt x="13918" y="173"/>
                  <a:pt x="13918" y="186"/>
                </a:cubicBezTo>
                <a:lnTo>
                  <a:pt x="13918" y="11246"/>
                </a:lnTo>
                <a:cubicBezTo>
                  <a:pt x="13918" y="11258"/>
                  <a:pt x="13917" y="11270"/>
                  <a:pt x="13914" y="11282"/>
                </a:cubicBezTo>
                <a:cubicBezTo>
                  <a:pt x="13912" y="11294"/>
                  <a:pt x="13909" y="11306"/>
                  <a:pt x="13904" y="11317"/>
                </a:cubicBezTo>
                <a:cubicBezTo>
                  <a:pt x="13899" y="11328"/>
                  <a:pt x="13894" y="11339"/>
                  <a:pt x="13887" y="11349"/>
                </a:cubicBezTo>
                <a:cubicBezTo>
                  <a:pt x="13880" y="11359"/>
                  <a:pt x="13872" y="11369"/>
                  <a:pt x="13864" y="11377"/>
                </a:cubicBezTo>
                <a:cubicBezTo>
                  <a:pt x="13855" y="11386"/>
                  <a:pt x="13846" y="11393"/>
                  <a:pt x="13836" y="11400"/>
                </a:cubicBezTo>
                <a:cubicBezTo>
                  <a:pt x="13826" y="11407"/>
                  <a:pt x="13815" y="11413"/>
                  <a:pt x="13804" y="11417"/>
                </a:cubicBezTo>
                <a:cubicBezTo>
                  <a:pt x="13792" y="11422"/>
                  <a:pt x="13781" y="11425"/>
                  <a:pt x="13769" y="11428"/>
                </a:cubicBezTo>
                <a:cubicBezTo>
                  <a:pt x="13757" y="11430"/>
                  <a:pt x="13745" y="11431"/>
                  <a:pt x="13733" y="11431"/>
                </a:cubicBezTo>
                <a:lnTo>
                  <a:pt x="185" y="11431"/>
                </a:lnTo>
                <a:cubicBezTo>
                  <a:pt x="173" y="11431"/>
                  <a:pt x="161" y="11430"/>
                  <a:pt x="149" y="11428"/>
                </a:cubicBezTo>
                <a:cubicBezTo>
                  <a:pt x="137" y="11425"/>
                  <a:pt x="126" y="11422"/>
                  <a:pt x="114" y="11417"/>
                </a:cubicBezTo>
                <a:cubicBezTo>
                  <a:pt x="103" y="11413"/>
                  <a:pt x="92" y="11407"/>
                  <a:pt x="82" y="11400"/>
                </a:cubicBezTo>
                <a:cubicBezTo>
                  <a:pt x="72" y="11393"/>
                  <a:pt x="63" y="11386"/>
                  <a:pt x="54" y="11377"/>
                </a:cubicBezTo>
                <a:cubicBezTo>
                  <a:pt x="46" y="11369"/>
                  <a:pt x="38" y="11359"/>
                  <a:pt x="31" y="11349"/>
                </a:cubicBezTo>
                <a:cubicBezTo>
                  <a:pt x="24" y="11339"/>
                  <a:pt x="19" y="11328"/>
                  <a:pt x="14" y="11317"/>
                </a:cubicBezTo>
                <a:cubicBezTo>
                  <a:pt x="9" y="11306"/>
                  <a:pt x="6" y="11294"/>
                  <a:pt x="4" y="11282"/>
                </a:cubicBezTo>
                <a:cubicBezTo>
                  <a:pt x="1" y="11270"/>
                  <a:pt x="0" y="11258"/>
                  <a:pt x="0" y="11246"/>
                </a:cubicBez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6419520" y="1981080"/>
            <a:ext cx="4991400" cy="409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6" name=""/>
          <p:cNvSpPr txBox="1"/>
          <p:nvPr/>
        </p:nvSpPr>
        <p:spPr>
          <a:xfrm>
            <a:off x="4179240" y="4935240"/>
            <a:ext cx="13411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公里外毫米级成像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>
            <a:alphaModFix amt="1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6095880" y="0"/>
            <a:ext cx="60955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"/>
          <p:cNvSpPr/>
          <p:nvPr/>
        </p:nvSpPr>
        <p:spPr>
          <a:xfrm>
            <a:off x="456840" y="1180800"/>
            <a:ext cx="11278080" cy="19440"/>
          </a:xfrm>
          <a:custGeom>
            <a:avLst/>
            <a:gdLst/>
            <a:ahLst/>
            <a:rect l="0" t="0" r="r" b="b"/>
            <a:pathLst>
              <a:path w="31328" h="54">
                <a:moveTo>
                  <a:pt x="0" y="0"/>
                </a:moveTo>
                <a:lnTo>
                  <a:pt x="31328" y="0"/>
                </a:lnTo>
                <a:lnTo>
                  <a:pt x="31328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2" name=""/>
          <p:cNvSpPr txBox="1"/>
          <p:nvPr/>
        </p:nvSpPr>
        <p:spPr>
          <a:xfrm>
            <a:off x="457200" y="522720"/>
            <a:ext cx="138303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新时代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3" name=""/>
          <p:cNvSpPr txBox="1"/>
          <p:nvPr/>
        </p:nvSpPr>
        <p:spPr>
          <a:xfrm>
            <a:off x="1600200" y="531360"/>
            <a:ext cx="754380" cy="4255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ICT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4" name=""/>
          <p:cNvSpPr txBox="1"/>
          <p:nvPr/>
        </p:nvSpPr>
        <p:spPr>
          <a:xfrm>
            <a:off x="2214000" y="522720"/>
            <a:ext cx="117348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突破：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5" name=""/>
          <p:cNvSpPr txBox="1"/>
          <p:nvPr/>
        </p:nvSpPr>
        <p:spPr>
          <a:xfrm>
            <a:off x="3357000" y="531360"/>
            <a:ext cx="1005840" cy="4255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5G-A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6" name=""/>
          <p:cNvSpPr/>
          <p:nvPr/>
        </p:nvSpPr>
        <p:spPr>
          <a:xfrm>
            <a:off x="461880" y="1661760"/>
            <a:ext cx="4686480" cy="3124800"/>
          </a:xfrm>
          <a:custGeom>
            <a:avLst/>
            <a:gdLst/>
            <a:ahLst/>
            <a:rect l="0" t="0" r="r" b="b"/>
            <a:pathLst>
              <a:path fill="none" w="13018" h="8680">
                <a:moveTo>
                  <a:pt x="0" y="8481"/>
                </a:moveTo>
                <a:lnTo>
                  <a:pt x="0" y="199"/>
                </a:lnTo>
                <a:cubicBezTo>
                  <a:pt x="0" y="186"/>
                  <a:pt x="1" y="173"/>
                  <a:pt x="4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100"/>
                  <a:pt x="33" y="89"/>
                </a:cubicBezTo>
                <a:cubicBezTo>
                  <a:pt x="40" y="78"/>
                  <a:pt x="49" y="68"/>
                  <a:pt x="58" y="59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7"/>
                  <a:pt x="110" y="21"/>
                  <a:pt x="122" y="16"/>
                </a:cubicBezTo>
                <a:cubicBezTo>
                  <a:pt x="134" y="11"/>
                  <a:pt x="147" y="7"/>
                  <a:pt x="159" y="4"/>
                </a:cubicBezTo>
                <a:cubicBezTo>
                  <a:pt x="172" y="2"/>
                  <a:pt x="185" y="0"/>
                  <a:pt x="198" y="0"/>
                </a:cubicBezTo>
                <a:lnTo>
                  <a:pt x="12820" y="0"/>
                </a:lnTo>
                <a:cubicBezTo>
                  <a:pt x="12833" y="0"/>
                  <a:pt x="12846" y="2"/>
                  <a:pt x="12859" y="4"/>
                </a:cubicBezTo>
                <a:cubicBezTo>
                  <a:pt x="12871" y="7"/>
                  <a:pt x="12884" y="11"/>
                  <a:pt x="12896" y="16"/>
                </a:cubicBezTo>
                <a:cubicBezTo>
                  <a:pt x="12908" y="21"/>
                  <a:pt x="12919" y="27"/>
                  <a:pt x="12930" y="34"/>
                </a:cubicBezTo>
                <a:cubicBezTo>
                  <a:pt x="12941" y="41"/>
                  <a:pt x="12951" y="49"/>
                  <a:pt x="12960" y="59"/>
                </a:cubicBezTo>
                <a:cubicBezTo>
                  <a:pt x="12969" y="68"/>
                  <a:pt x="12978" y="78"/>
                  <a:pt x="12985" y="89"/>
                </a:cubicBezTo>
                <a:cubicBezTo>
                  <a:pt x="12992" y="100"/>
                  <a:pt x="12998" y="111"/>
                  <a:pt x="13003" y="123"/>
                </a:cubicBezTo>
                <a:cubicBezTo>
                  <a:pt x="13008" y="135"/>
                  <a:pt x="13012" y="147"/>
                  <a:pt x="13014" y="160"/>
                </a:cubicBezTo>
                <a:cubicBezTo>
                  <a:pt x="13017" y="173"/>
                  <a:pt x="13018" y="186"/>
                  <a:pt x="13018" y="199"/>
                </a:cubicBezTo>
                <a:lnTo>
                  <a:pt x="13018" y="8481"/>
                </a:lnTo>
                <a:cubicBezTo>
                  <a:pt x="13018" y="8494"/>
                  <a:pt x="13017" y="8507"/>
                  <a:pt x="13014" y="8520"/>
                </a:cubicBezTo>
                <a:cubicBezTo>
                  <a:pt x="13012" y="8533"/>
                  <a:pt x="13008" y="8545"/>
                  <a:pt x="13003" y="8557"/>
                </a:cubicBezTo>
                <a:cubicBezTo>
                  <a:pt x="12998" y="8569"/>
                  <a:pt x="12992" y="8581"/>
                  <a:pt x="12985" y="8592"/>
                </a:cubicBezTo>
                <a:cubicBezTo>
                  <a:pt x="12978" y="8602"/>
                  <a:pt x="12969" y="8612"/>
                  <a:pt x="12960" y="8622"/>
                </a:cubicBezTo>
                <a:cubicBezTo>
                  <a:pt x="12951" y="8631"/>
                  <a:pt x="12941" y="8639"/>
                  <a:pt x="12930" y="8646"/>
                </a:cubicBezTo>
                <a:cubicBezTo>
                  <a:pt x="12919" y="8654"/>
                  <a:pt x="12908" y="8660"/>
                  <a:pt x="12896" y="8665"/>
                </a:cubicBezTo>
                <a:cubicBezTo>
                  <a:pt x="12884" y="8670"/>
                  <a:pt x="12871" y="8673"/>
                  <a:pt x="12859" y="8676"/>
                </a:cubicBezTo>
                <a:cubicBezTo>
                  <a:pt x="12846" y="8679"/>
                  <a:pt x="12833" y="8680"/>
                  <a:pt x="12820" y="8680"/>
                </a:cubicBezTo>
                <a:lnTo>
                  <a:pt x="198" y="8680"/>
                </a:lnTo>
                <a:cubicBezTo>
                  <a:pt x="185" y="8680"/>
                  <a:pt x="172" y="8679"/>
                  <a:pt x="159" y="8676"/>
                </a:cubicBezTo>
                <a:cubicBezTo>
                  <a:pt x="147" y="8673"/>
                  <a:pt x="134" y="8670"/>
                  <a:pt x="122" y="8665"/>
                </a:cubicBezTo>
                <a:cubicBezTo>
                  <a:pt x="110" y="8660"/>
                  <a:pt x="99" y="8654"/>
                  <a:pt x="88" y="8646"/>
                </a:cubicBezTo>
                <a:cubicBezTo>
                  <a:pt x="77" y="8639"/>
                  <a:pt x="67" y="8631"/>
                  <a:pt x="58" y="8622"/>
                </a:cubicBezTo>
                <a:cubicBezTo>
                  <a:pt x="49" y="8612"/>
                  <a:pt x="40" y="8602"/>
                  <a:pt x="33" y="8592"/>
                </a:cubicBezTo>
                <a:cubicBezTo>
                  <a:pt x="26" y="8581"/>
                  <a:pt x="20" y="8569"/>
                  <a:pt x="15" y="8557"/>
                </a:cubicBezTo>
                <a:cubicBezTo>
                  <a:pt x="10" y="8545"/>
                  <a:pt x="6" y="8533"/>
                  <a:pt x="4" y="8520"/>
                </a:cubicBezTo>
                <a:cubicBezTo>
                  <a:pt x="1" y="8507"/>
                  <a:pt x="0" y="8494"/>
                  <a:pt x="0" y="8481"/>
                </a:cubicBezTo>
              </a:path>
            </a:pathLst>
          </a:custGeom>
          <a:ln w="9360">
            <a:solidFill>
              <a:srgbClr val="4a4a4d"/>
            </a:solidFill>
            <a:miter/>
          </a:ln>
          <a:effectLst>
            <a:outerShdw blurRad="190500" dist="127000" dir="5400000" algn="tl" rotWithShape="0">
              <a:prstClr val="black">
                <a:alpha val="100000"/>
              </a:prstClr>
            </a:outerShdw>
          </a:effectLst>
        </p:spPr>
        <p:txBody>
          <a:bodyPr lIns="4680" rIns="4680" tIns="4680" bIns="468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4"/>
          <a:stretch/>
        </p:blipFill>
        <p:spPr>
          <a:xfrm>
            <a:off x="466560" y="1662120"/>
            <a:ext cx="4676400" cy="3123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5386320" y="1661760"/>
            <a:ext cx="6343920" cy="1448280"/>
          </a:xfrm>
          <a:custGeom>
            <a:avLst/>
            <a:gdLst/>
            <a:ahLst/>
            <a:rect l="0" t="0" r="r" b="b"/>
            <a:pathLst>
              <a:path fill="none" w="17622" h="4023">
                <a:moveTo>
                  <a:pt x="0" y="3825"/>
                </a:moveTo>
                <a:lnTo>
                  <a:pt x="0" y="199"/>
                </a:lnTo>
                <a:cubicBezTo>
                  <a:pt x="0" y="186"/>
                  <a:pt x="1" y="173"/>
                  <a:pt x="3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100"/>
                  <a:pt x="33" y="89"/>
                </a:cubicBezTo>
                <a:cubicBezTo>
                  <a:pt x="40" y="78"/>
                  <a:pt x="49" y="68"/>
                  <a:pt x="58" y="59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7"/>
                  <a:pt x="110" y="21"/>
                  <a:pt x="122" y="16"/>
                </a:cubicBezTo>
                <a:cubicBezTo>
                  <a:pt x="134" y="11"/>
                  <a:pt x="147" y="7"/>
                  <a:pt x="159" y="4"/>
                </a:cubicBezTo>
                <a:cubicBezTo>
                  <a:pt x="172" y="2"/>
                  <a:pt x="185" y="0"/>
                  <a:pt x="198" y="0"/>
                </a:cubicBezTo>
                <a:lnTo>
                  <a:pt x="17423" y="0"/>
                </a:lnTo>
                <a:cubicBezTo>
                  <a:pt x="17437" y="0"/>
                  <a:pt x="17449" y="2"/>
                  <a:pt x="17462" y="4"/>
                </a:cubicBezTo>
                <a:cubicBezTo>
                  <a:pt x="17475" y="7"/>
                  <a:pt x="17487" y="11"/>
                  <a:pt x="17499" y="16"/>
                </a:cubicBezTo>
                <a:cubicBezTo>
                  <a:pt x="17511" y="21"/>
                  <a:pt x="17523" y="27"/>
                  <a:pt x="17534" y="34"/>
                </a:cubicBezTo>
                <a:cubicBezTo>
                  <a:pt x="17545" y="41"/>
                  <a:pt x="17555" y="49"/>
                  <a:pt x="17564" y="59"/>
                </a:cubicBezTo>
                <a:cubicBezTo>
                  <a:pt x="17573" y="68"/>
                  <a:pt x="17581" y="78"/>
                  <a:pt x="17588" y="89"/>
                </a:cubicBezTo>
                <a:cubicBezTo>
                  <a:pt x="17596" y="100"/>
                  <a:pt x="17602" y="111"/>
                  <a:pt x="17607" y="123"/>
                </a:cubicBezTo>
                <a:cubicBezTo>
                  <a:pt x="17612" y="135"/>
                  <a:pt x="17616" y="147"/>
                  <a:pt x="17618" y="160"/>
                </a:cubicBezTo>
                <a:cubicBezTo>
                  <a:pt x="17621" y="173"/>
                  <a:pt x="17622" y="186"/>
                  <a:pt x="17622" y="199"/>
                </a:cubicBezTo>
                <a:lnTo>
                  <a:pt x="17622" y="3825"/>
                </a:lnTo>
                <a:cubicBezTo>
                  <a:pt x="17622" y="3838"/>
                  <a:pt x="17621" y="3851"/>
                  <a:pt x="17618" y="3863"/>
                </a:cubicBezTo>
                <a:cubicBezTo>
                  <a:pt x="17616" y="3876"/>
                  <a:pt x="17612" y="3889"/>
                  <a:pt x="17607" y="3901"/>
                </a:cubicBezTo>
                <a:cubicBezTo>
                  <a:pt x="17602" y="3913"/>
                  <a:pt x="17596" y="3924"/>
                  <a:pt x="17588" y="3935"/>
                </a:cubicBezTo>
                <a:cubicBezTo>
                  <a:pt x="17581" y="3946"/>
                  <a:pt x="17573" y="3956"/>
                  <a:pt x="17564" y="3965"/>
                </a:cubicBezTo>
                <a:cubicBezTo>
                  <a:pt x="17555" y="3974"/>
                  <a:pt x="17545" y="3982"/>
                  <a:pt x="17534" y="3990"/>
                </a:cubicBezTo>
                <a:cubicBezTo>
                  <a:pt x="17523" y="3997"/>
                  <a:pt x="17511" y="4003"/>
                  <a:pt x="17499" y="4008"/>
                </a:cubicBezTo>
                <a:cubicBezTo>
                  <a:pt x="17487" y="4013"/>
                  <a:pt x="17475" y="4017"/>
                  <a:pt x="17462" y="4019"/>
                </a:cubicBezTo>
                <a:cubicBezTo>
                  <a:pt x="17449" y="4022"/>
                  <a:pt x="17437" y="4023"/>
                  <a:pt x="17423" y="4023"/>
                </a:cubicBezTo>
                <a:lnTo>
                  <a:pt x="198" y="4023"/>
                </a:lnTo>
                <a:cubicBezTo>
                  <a:pt x="185" y="4023"/>
                  <a:pt x="172" y="4022"/>
                  <a:pt x="159" y="4019"/>
                </a:cubicBezTo>
                <a:cubicBezTo>
                  <a:pt x="147" y="4017"/>
                  <a:pt x="134" y="4013"/>
                  <a:pt x="122" y="4008"/>
                </a:cubicBezTo>
                <a:cubicBezTo>
                  <a:pt x="110" y="4003"/>
                  <a:pt x="99" y="3997"/>
                  <a:pt x="88" y="3990"/>
                </a:cubicBezTo>
                <a:cubicBezTo>
                  <a:pt x="77" y="3982"/>
                  <a:pt x="67" y="3974"/>
                  <a:pt x="58" y="3965"/>
                </a:cubicBezTo>
                <a:cubicBezTo>
                  <a:pt x="49" y="3956"/>
                  <a:pt x="40" y="3946"/>
                  <a:pt x="33" y="3935"/>
                </a:cubicBezTo>
                <a:cubicBezTo>
                  <a:pt x="26" y="3924"/>
                  <a:pt x="20" y="3913"/>
                  <a:pt x="15" y="3901"/>
                </a:cubicBezTo>
                <a:cubicBezTo>
                  <a:pt x="10" y="3889"/>
                  <a:pt x="6" y="3876"/>
                  <a:pt x="3" y="3863"/>
                </a:cubicBezTo>
                <a:cubicBezTo>
                  <a:pt x="1" y="3851"/>
                  <a:pt x="0" y="3838"/>
                  <a:pt x="0" y="3825"/>
                </a:cubicBezTo>
              </a:path>
            </a:pathLst>
          </a:custGeom>
          <a:ln w="9360">
            <a:solidFill>
              <a:srgbClr val="4a4a4d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5"/>
          <a:stretch/>
        </p:blipFill>
        <p:spPr>
          <a:xfrm>
            <a:off x="5391000" y="1661400"/>
            <a:ext cx="6333840" cy="144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"/>
          <p:cNvSpPr/>
          <p:nvPr/>
        </p:nvSpPr>
        <p:spPr>
          <a:xfrm>
            <a:off x="5386320" y="3348000"/>
            <a:ext cx="6343920" cy="1438560"/>
          </a:xfrm>
          <a:custGeom>
            <a:avLst/>
            <a:gdLst/>
            <a:ahLst/>
            <a:rect l="0" t="0" r="r" b="b"/>
            <a:pathLst>
              <a:path fill="none" w="17622" h="3996">
                <a:moveTo>
                  <a:pt x="0" y="3797"/>
                </a:moveTo>
                <a:lnTo>
                  <a:pt x="0" y="198"/>
                </a:lnTo>
                <a:cubicBezTo>
                  <a:pt x="0" y="185"/>
                  <a:pt x="1" y="172"/>
                  <a:pt x="3" y="159"/>
                </a:cubicBezTo>
                <a:cubicBezTo>
                  <a:pt x="6" y="147"/>
                  <a:pt x="10" y="134"/>
                  <a:pt x="15" y="122"/>
                </a:cubicBezTo>
                <a:cubicBezTo>
                  <a:pt x="20" y="110"/>
                  <a:pt x="26" y="99"/>
                  <a:pt x="33" y="88"/>
                </a:cubicBezTo>
                <a:cubicBezTo>
                  <a:pt x="40" y="77"/>
                  <a:pt x="49" y="67"/>
                  <a:pt x="58" y="58"/>
                </a:cubicBezTo>
                <a:cubicBezTo>
                  <a:pt x="67" y="49"/>
                  <a:pt x="77" y="40"/>
                  <a:pt x="88" y="33"/>
                </a:cubicBezTo>
                <a:cubicBezTo>
                  <a:pt x="99" y="26"/>
                  <a:pt x="110" y="20"/>
                  <a:pt x="122" y="15"/>
                </a:cubicBezTo>
                <a:cubicBezTo>
                  <a:pt x="134" y="10"/>
                  <a:pt x="147" y="6"/>
                  <a:pt x="159" y="3"/>
                </a:cubicBezTo>
                <a:cubicBezTo>
                  <a:pt x="172" y="1"/>
                  <a:pt x="185" y="0"/>
                  <a:pt x="198" y="0"/>
                </a:cubicBezTo>
                <a:lnTo>
                  <a:pt x="17423" y="0"/>
                </a:lnTo>
                <a:cubicBezTo>
                  <a:pt x="17437" y="0"/>
                  <a:pt x="17449" y="1"/>
                  <a:pt x="17462" y="3"/>
                </a:cubicBezTo>
                <a:cubicBezTo>
                  <a:pt x="17475" y="6"/>
                  <a:pt x="17487" y="10"/>
                  <a:pt x="17499" y="15"/>
                </a:cubicBezTo>
                <a:cubicBezTo>
                  <a:pt x="17511" y="20"/>
                  <a:pt x="17523" y="26"/>
                  <a:pt x="17534" y="33"/>
                </a:cubicBezTo>
                <a:cubicBezTo>
                  <a:pt x="17545" y="40"/>
                  <a:pt x="17555" y="49"/>
                  <a:pt x="17564" y="58"/>
                </a:cubicBezTo>
                <a:cubicBezTo>
                  <a:pt x="17573" y="67"/>
                  <a:pt x="17581" y="77"/>
                  <a:pt x="17588" y="88"/>
                </a:cubicBezTo>
                <a:cubicBezTo>
                  <a:pt x="17596" y="99"/>
                  <a:pt x="17602" y="110"/>
                  <a:pt x="17607" y="122"/>
                </a:cubicBezTo>
                <a:cubicBezTo>
                  <a:pt x="17612" y="134"/>
                  <a:pt x="17616" y="147"/>
                  <a:pt x="17618" y="159"/>
                </a:cubicBezTo>
                <a:cubicBezTo>
                  <a:pt x="17621" y="172"/>
                  <a:pt x="17622" y="185"/>
                  <a:pt x="17622" y="198"/>
                </a:cubicBezTo>
                <a:lnTo>
                  <a:pt x="17622" y="3797"/>
                </a:lnTo>
                <a:cubicBezTo>
                  <a:pt x="17622" y="3810"/>
                  <a:pt x="17621" y="3823"/>
                  <a:pt x="17618" y="3836"/>
                </a:cubicBezTo>
                <a:cubicBezTo>
                  <a:pt x="17616" y="3849"/>
                  <a:pt x="17612" y="3861"/>
                  <a:pt x="17607" y="3873"/>
                </a:cubicBezTo>
                <a:cubicBezTo>
                  <a:pt x="17602" y="3885"/>
                  <a:pt x="17596" y="3897"/>
                  <a:pt x="17588" y="3908"/>
                </a:cubicBezTo>
                <a:cubicBezTo>
                  <a:pt x="17581" y="3918"/>
                  <a:pt x="17573" y="3928"/>
                  <a:pt x="17564" y="3938"/>
                </a:cubicBezTo>
                <a:cubicBezTo>
                  <a:pt x="17555" y="3947"/>
                  <a:pt x="17545" y="3955"/>
                  <a:pt x="17534" y="3962"/>
                </a:cubicBezTo>
                <a:cubicBezTo>
                  <a:pt x="17523" y="3970"/>
                  <a:pt x="17511" y="3976"/>
                  <a:pt x="17499" y="3981"/>
                </a:cubicBezTo>
                <a:cubicBezTo>
                  <a:pt x="17487" y="3986"/>
                  <a:pt x="17475" y="3989"/>
                  <a:pt x="17462" y="3992"/>
                </a:cubicBezTo>
                <a:cubicBezTo>
                  <a:pt x="17449" y="3995"/>
                  <a:pt x="17437" y="3996"/>
                  <a:pt x="17423" y="3996"/>
                </a:cubicBezTo>
                <a:lnTo>
                  <a:pt x="198" y="3996"/>
                </a:lnTo>
                <a:cubicBezTo>
                  <a:pt x="185" y="3996"/>
                  <a:pt x="172" y="3995"/>
                  <a:pt x="159" y="3992"/>
                </a:cubicBezTo>
                <a:cubicBezTo>
                  <a:pt x="147" y="3989"/>
                  <a:pt x="134" y="3986"/>
                  <a:pt x="122" y="3981"/>
                </a:cubicBezTo>
                <a:cubicBezTo>
                  <a:pt x="110" y="3976"/>
                  <a:pt x="99" y="3970"/>
                  <a:pt x="88" y="3962"/>
                </a:cubicBezTo>
                <a:cubicBezTo>
                  <a:pt x="77" y="3955"/>
                  <a:pt x="67" y="3947"/>
                  <a:pt x="58" y="3938"/>
                </a:cubicBezTo>
                <a:cubicBezTo>
                  <a:pt x="49" y="3928"/>
                  <a:pt x="40" y="3918"/>
                  <a:pt x="33" y="3908"/>
                </a:cubicBezTo>
                <a:cubicBezTo>
                  <a:pt x="26" y="3897"/>
                  <a:pt x="20" y="3885"/>
                  <a:pt x="15" y="3873"/>
                </a:cubicBezTo>
                <a:cubicBezTo>
                  <a:pt x="10" y="3861"/>
                  <a:pt x="6" y="3849"/>
                  <a:pt x="3" y="3836"/>
                </a:cubicBezTo>
                <a:cubicBezTo>
                  <a:pt x="1" y="3823"/>
                  <a:pt x="0" y="3810"/>
                  <a:pt x="0" y="3797"/>
                </a:cubicBezTo>
              </a:path>
            </a:pathLst>
          </a:custGeom>
          <a:ln w="9360">
            <a:solidFill>
              <a:srgbClr val="4a4a4d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6"/>
          <a:stretch/>
        </p:blipFill>
        <p:spPr>
          <a:xfrm>
            <a:off x="5391000" y="3351960"/>
            <a:ext cx="6333840" cy="1430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2" name=""/>
          <p:cNvSpPr txBox="1"/>
          <p:nvPr/>
        </p:nvSpPr>
        <p:spPr>
          <a:xfrm>
            <a:off x="4267080" y="522720"/>
            <a:ext cx="92202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研发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3" name=""/>
          <p:cNvSpPr txBox="1"/>
          <p:nvPr/>
        </p:nvSpPr>
        <p:spPr>
          <a:xfrm>
            <a:off x="457200" y="5055120"/>
            <a:ext cx="2489454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华为引领的技术革命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4" name=""/>
          <p:cNvSpPr txBox="1"/>
          <p:nvPr/>
        </p:nvSpPr>
        <p:spPr>
          <a:xfrm>
            <a:off x="457200" y="554868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2025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5" name=""/>
          <p:cNvSpPr txBox="1"/>
          <p:nvPr/>
        </p:nvSpPr>
        <p:spPr>
          <a:xfrm>
            <a:off x="796320" y="5545080"/>
            <a:ext cx="502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年我国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1253520" y="5548680"/>
            <a:ext cx="2041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5G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1456560" y="5545080"/>
            <a:ext cx="502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基站达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8" name=""/>
          <p:cNvSpPr txBox="1"/>
          <p:nvPr/>
        </p:nvSpPr>
        <p:spPr>
          <a:xfrm>
            <a:off x="1913760" y="5548680"/>
            <a:ext cx="4572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439.5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9" name=""/>
          <p:cNvSpPr txBox="1"/>
          <p:nvPr/>
        </p:nvSpPr>
        <p:spPr>
          <a:xfrm>
            <a:off x="2295360" y="5545080"/>
            <a:ext cx="7620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万个，实现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"/>
          <p:cNvSpPr txBox="1"/>
          <p:nvPr/>
        </p:nvSpPr>
        <p:spPr>
          <a:xfrm>
            <a:off x="3057480" y="55486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“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3107880" y="5545080"/>
            <a:ext cx="502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乡乡通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"/>
          <p:cNvSpPr txBox="1"/>
          <p:nvPr/>
        </p:nvSpPr>
        <p:spPr>
          <a:xfrm>
            <a:off x="3565080" y="5548680"/>
            <a:ext cx="2743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5G”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3" name=""/>
          <p:cNvSpPr txBox="1"/>
          <p:nvPr/>
        </p:nvSpPr>
        <p:spPr>
          <a:xfrm>
            <a:off x="457200" y="5872320"/>
            <a:ext cx="402336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5G-A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4" name=""/>
          <p:cNvSpPr txBox="1"/>
          <p:nvPr/>
        </p:nvSpPr>
        <p:spPr>
          <a:xfrm>
            <a:off x="812880" y="5868720"/>
            <a:ext cx="25146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网络覆盖全国所有城市，速率提升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5" name=""/>
          <p:cNvSpPr txBox="1"/>
          <p:nvPr/>
        </p:nvSpPr>
        <p:spPr>
          <a:xfrm>
            <a:off x="3098880" y="5872320"/>
            <a:ext cx="18288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10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3268440" y="5868720"/>
            <a:ext cx="1676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倍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7" name=""/>
          <p:cNvSpPr txBox="1"/>
          <p:nvPr/>
        </p:nvSpPr>
        <p:spPr>
          <a:xfrm>
            <a:off x="457200" y="6183000"/>
            <a:ext cx="13411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中国移动深圳试点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8" name=""/>
          <p:cNvSpPr txBox="1"/>
          <p:nvPr/>
        </p:nvSpPr>
        <p:spPr>
          <a:xfrm>
            <a:off x="1676520" y="6186600"/>
            <a:ext cx="402336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5G-A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9" name=""/>
          <p:cNvSpPr txBox="1"/>
          <p:nvPr/>
        </p:nvSpPr>
        <p:spPr>
          <a:xfrm>
            <a:off x="2032200" y="6183000"/>
            <a:ext cx="2682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Inter, sans-serif"/>
                <a:ea typeface="Inter, sans-serif"/>
              </a:rPr>
              <a:t>基站感知能力，支持低空无人机操作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>
            <a:alphaModFix amt="1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3" name=""/>
          <p:cNvSpPr/>
          <p:nvPr/>
        </p:nvSpPr>
        <p:spPr>
          <a:xfrm>
            <a:off x="609480" y="1333440"/>
            <a:ext cx="10973160" cy="19440"/>
          </a:xfrm>
          <a:custGeom>
            <a:avLst/>
            <a:gdLst/>
            <a:ah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c91f3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4" name=""/>
          <p:cNvSpPr txBox="1"/>
          <p:nvPr/>
        </p:nvSpPr>
        <p:spPr>
          <a:xfrm>
            <a:off x="609480" y="675000"/>
            <a:ext cx="599313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30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现代航天工程进展：天问二号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5" name=""/>
          <p:cNvSpPr txBox="1"/>
          <p:nvPr/>
        </p:nvSpPr>
        <p:spPr>
          <a:xfrm>
            <a:off x="609480" y="3207240"/>
            <a:ext cx="2212848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zh-CN" sz="1800" strike="noStrike" u="none" i="0">
                <a:solidFill>
                  <a:srgbClr val="f0f0f0"/>
                </a:solidFill>
                <a:effectLst/>
                <a:uFillTx/>
                <a:latin typeface="Inter, sans-serif"/>
                <a:ea typeface="Inter, sans-serif"/>
              </a:rPr>
              <a:t>小行星探测新征程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6" name=""/>
          <p:cNvSpPr txBox="1"/>
          <p:nvPr/>
        </p:nvSpPr>
        <p:spPr>
          <a:xfrm>
            <a:off x="609480" y="3797640"/>
            <a:ext cx="226314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01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7" name=""/>
          <p:cNvSpPr txBox="1"/>
          <p:nvPr/>
        </p:nvSpPr>
        <p:spPr>
          <a:xfrm>
            <a:off x="952920" y="375768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2025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8" name=""/>
          <p:cNvSpPr txBox="1"/>
          <p:nvPr/>
        </p:nvSpPr>
        <p:spPr>
          <a:xfrm>
            <a:off x="1291680" y="3754440"/>
            <a:ext cx="1676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9" name=""/>
          <p:cNvSpPr txBox="1"/>
          <p:nvPr/>
        </p:nvSpPr>
        <p:spPr>
          <a:xfrm>
            <a:off x="1444320" y="37576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5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0" name=""/>
          <p:cNvSpPr txBox="1"/>
          <p:nvPr/>
        </p:nvSpPr>
        <p:spPr>
          <a:xfrm>
            <a:off x="1528920" y="3754440"/>
            <a:ext cx="151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>
                <a:solidFill>
                  <a:srgbClr val="a0a0a0"/>
                </a:solidFill>
                <a:effectLst/>
                <a:uFillTx/>
                <a:latin typeface="NotoSansCJKsc"/>
                <a:ea typeface="NotoSansCJKsc"/>
              </a:rPr>
              <a:t>⽉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1" name=""/>
          <p:cNvSpPr txBox="1"/>
          <p:nvPr/>
        </p:nvSpPr>
        <p:spPr>
          <a:xfrm>
            <a:off x="1681560" y="3757680"/>
            <a:ext cx="18288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29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2" name=""/>
          <p:cNvSpPr txBox="1"/>
          <p:nvPr/>
        </p:nvSpPr>
        <p:spPr>
          <a:xfrm>
            <a:off x="1850760" y="3754440"/>
            <a:ext cx="18440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日成功发射，探测小行星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3" name=""/>
          <p:cNvSpPr txBox="1"/>
          <p:nvPr/>
        </p:nvSpPr>
        <p:spPr>
          <a:xfrm>
            <a:off x="3527280" y="3757680"/>
            <a:ext cx="65304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2016HO3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4" name=""/>
          <p:cNvSpPr txBox="1"/>
          <p:nvPr/>
        </p:nvSpPr>
        <p:spPr>
          <a:xfrm>
            <a:off x="609480" y="4293000"/>
            <a:ext cx="226314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02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5" name=""/>
          <p:cNvSpPr txBox="1"/>
          <p:nvPr/>
        </p:nvSpPr>
        <p:spPr>
          <a:xfrm>
            <a:off x="952920" y="4249440"/>
            <a:ext cx="26822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采用圆形柔性太阳翼，单个翼面积达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6" name=""/>
          <p:cNvSpPr txBox="1"/>
          <p:nvPr/>
        </p:nvSpPr>
        <p:spPr>
          <a:xfrm>
            <a:off x="3391200" y="4253040"/>
            <a:ext cx="18288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17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7" name=""/>
          <p:cNvSpPr txBox="1"/>
          <p:nvPr/>
        </p:nvSpPr>
        <p:spPr>
          <a:xfrm>
            <a:off x="3560760" y="4249440"/>
            <a:ext cx="5029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平方米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"/>
          <p:cNvSpPr txBox="1"/>
          <p:nvPr/>
        </p:nvSpPr>
        <p:spPr>
          <a:xfrm>
            <a:off x="609480" y="4788360"/>
            <a:ext cx="226314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 i="0">
                <a:solidFill>
                  <a:srgbClr val="c91f37"/>
                </a:solidFill>
                <a:effectLst/>
                <a:uFillTx/>
                <a:latin typeface="Noto Sans SC"/>
                <a:ea typeface="Noto Sans SC"/>
              </a:rPr>
              <a:t>03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9" name=""/>
          <p:cNvSpPr txBox="1"/>
          <p:nvPr/>
        </p:nvSpPr>
        <p:spPr>
          <a:xfrm>
            <a:off x="952920" y="4744800"/>
            <a:ext cx="335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计划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0" name=""/>
          <p:cNvSpPr txBox="1"/>
          <p:nvPr/>
        </p:nvSpPr>
        <p:spPr>
          <a:xfrm>
            <a:off x="1257480" y="474840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2027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1" name=""/>
          <p:cNvSpPr txBox="1"/>
          <p:nvPr/>
        </p:nvSpPr>
        <p:spPr>
          <a:xfrm>
            <a:off x="1596600" y="4744800"/>
            <a:ext cx="25146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zh-CN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年底返回地球，后续探测主带彗星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2" name=""/>
          <p:cNvSpPr/>
          <p:nvPr/>
        </p:nvSpPr>
        <p:spPr>
          <a:xfrm>
            <a:off x="6333840" y="1971360"/>
            <a:ext cx="5239080" cy="2686680"/>
          </a:xfrm>
          <a:custGeom>
            <a:avLst/>
            <a:gdLst/>
            <a:ahLst/>
            <a:rect l="0" t="0" r="r" b="b"/>
            <a:pathLst>
              <a:path fill="none" w="14553" h="7463">
                <a:moveTo>
                  <a:pt x="0" y="7277"/>
                </a:moveTo>
                <a:lnTo>
                  <a:pt x="0" y="186"/>
                </a:lnTo>
                <a:cubicBezTo>
                  <a:pt x="0" y="173"/>
                  <a:pt x="1" y="161"/>
                  <a:pt x="4" y="149"/>
                </a:cubicBezTo>
                <a:cubicBezTo>
                  <a:pt x="6" y="138"/>
                  <a:pt x="10" y="126"/>
                  <a:pt x="14" y="115"/>
                </a:cubicBezTo>
                <a:cubicBezTo>
                  <a:pt x="19" y="103"/>
                  <a:pt x="25" y="93"/>
                  <a:pt x="32" y="83"/>
                </a:cubicBezTo>
                <a:cubicBezTo>
                  <a:pt x="38" y="73"/>
                  <a:pt x="46" y="63"/>
                  <a:pt x="55" y="55"/>
                </a:cubicBezTo>
                <a:cubicBezTo>
                  <a:pt x="63" y="46"/>
                  <a:pt x="72" y="38"/>
                  <a:pt x="83" y="32"/>
                </a:cubicBezTo>
                <a:cubicBezTo>
                  <a:pt x="93" y="25"/>
                  <a:pt x="103" y="19"/>
                  <a:pt x="115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lnTo>
                  <a:pt x="14368" y="0"/>
                </a:lnTo>
                <a:cubicBezTo>
                  <a:pt x="14380" y="0"/>
                  <a:pt x="14392" y="2"/>
                  <a:pt x="14404" y="4"/>
                </a:cubicBezTo>
                <a:cubicBezTo>
                  <a:pt x="14416" y="6"/>
                  <a:pt x="14428" y="10"/>
                  <a:pt x="14439" y="14"/>
                </a:cubicBezTo>
                <a:cubicBezTo>
                  <a:pt x="14450" y="19"/>
                  <a:pt x="14461" y="25"/>
                  <a:pt x="14471" y="32"/>
                </a:cubicBezTo>
                <a:cubicBezTo>
                  <a:pt x="14481" y="38"/>
                  <a:pt x="14491" y="46"/>
                  <a:pt x="14499" y="55"/>
                </a:cubicBezTo>
                <a:cubicBezTo>
                  <a:pt x="14508" y="63"/>
                  <a:pt x="14515" y="73"/>
                  <a:pt x="14522" y="83"/>
                </a:cubicBezTo>
                <a:cubicBezTo>
                  <a:pt x="14529" y="93"/>
                  <a:pt x="14535" y="103"/>
                  <a:pt x="14539" y="115"/>
                </a:cubicBezTo>
                <a:cubicBezTo>
                  <a:pt x="14544" y="126"/>
                  <a:pt x="14547" y="138"/>
                  <a:pt x="14550" y="149"/>
                </a:cubicBezTo>
                <a:cubicBezTo>
                  <a:pt x="14552" y="161"/>
                  <a:pt x="14553" y="173"/>
                  <a:pt x="14553" y="186"/>
                </a:cubicBezTo>
                <a:lnTo>
                  <a:pt x="14553" y="7277"/>
                </a:lnTo>
                <a:cubicBezTo>
                  <a:pt x="14553" y="7290"/>
                  <a:pt x="14552" y="7302"/>
                  <a:pt x="14550" y="7314"/>
                </a:cubicBezTo>
                <a:cubicBezTo>
                  <a:pt x="14547" y="7325"/>
                  <a:pt x="14544" y="7337"/>
                  <a:pt x="14539" y="7348"/>
                </a:cubicBezTo>
                <a:cubicBezTo>
                  <a:pt x="14535" y="7360"/>
                  <a:pt x="14529" y="7370"/>
                  <a:pt x="14522" y="7380"/>
                </a:cubicBezTo>
                <a:cubicBezTo>
                  <a:pt x="14515" y="7390"/>
                  <a:pt x="14508" y="7400"/>
                  <a:pt x="14499" y="7408"/>
                </a:cubicBezTo>
                <a:cubicBezTo>
                  <a:pt x="14491" y="7417"/>
                  <a:pt x="14481" y="7425"/>
                  <a:pt x="14471" y="7431"/>
                </a:cubicBezTo>
                <a:cubicBezTo>
                  <a:pt x="14461" y="7438"/>
                  <a:pt x="14450" y="7444"/>
                  <a:pt x="14439" y="7449"/>
                </a:cubicBezTo>
                <a:cubicBezTo>
                  <a:pt x="14428" y="7453"/>
                  <a:pt x="14416" y="7457"/>
                  <a:pt x="14404" y="7459"/>
                </a:cubicBezTo>
                <a:cubicBezTo>
                  <a:pt x="14392" y="7461"/>
                  <a:pt x="14380" y="7463"/>
                  <a:pt x="14368" y="7463"/>
                </a:cubicBezTo>
                <a:lnTo>
                  <a:pt x="185" y="7463"/>
                </a:lnTo>
                <a:cubicBezTo>
                  <a:pt x="173" y="7463"/>
                  <a:pt x="161" y="7461"/>
                  <a:pt x="149" y="7459"/>
                </a:cubicBezTo>
                <a:cubicBezTo>
                  <a:pt x="137" y="7457"/>
                  <a:pt x="126" y="7453"/>
                  <a:pt x="115" y="7449"/>
                </a:cubicBezTo>
                <a:cubicBezTo>
                  <a:pt x="103" y="7444"/>
                  <a:pt x="93" y="7438"/>
                  <a:pt x="83" y="7431"/>
                </a:cubicBezTo>
                <a:cubicBezTo>
                  <a:pt x="72" y="7425"/>
                  <a:pt x="63" y="7417"/>
                  <a:pt x="55" y="7408"/>
                </a:cubicBezTo>
                <a:cubicBezTo>
                  <a:pt x="46" y="7400"/>
                  <a:pt x="38" y="7390"/>
                  <a:pt x="32" y="7380"/>
                </a:cubicBezTo>
                <a:cubicBezTo>
                  <a:pt x="25" y="7370"/>
                  <a:pt x="19" y="7360"/>
                  <a:pt x="14" y="7348"/>
                </a:cubicBezTo>
                <a:cubicBezTo>
                  <a:pt x="10" y="7337"/>
                  <a:pt x="6" y="7325"/>
                  <a:pt x="4" y="7314"/>
                </a:cubicBezTo>
                <a:cubicBezTo>
                  <a:pt x="1" y="7302"/>
                  <a:pt x="0" y="7290"/>
                  <a:pt x="0" y="7277"/>
                </a:cubicBezTo>
              </a:path>
            </a:pathLst>
          </a:custGeom>
          <a:ln w="18720">
            <a:solidFill>
              <a:srgbClr val="4a4a4d"/>
            </a:solidFill>
            <a:miter/>
          </a:ln>
          <a:effectLst>
            <a:outerShdw blurRad="190500" dist="127000" dir="5400000" algn="tl" rotWithShape="0">
              <a:prstClr val="black">
                <a:alpha val="100000"/>
              </a:prstClr>
            </a:outerShdw>
          </a:effectLst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6343560" y="1976760"/>
            <a:ext cx="5219280" cy="2675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6333840" y="4829040"/>
            <a:ext cx="2534040" cy="1410120"/>
          </a:xfrm>
          <a:custGeom>
            <a:avLst/>
            <a:gdLst/>
            <a:ahLst/>
            <a:rect l="0" t="0" r="r" b="b"/>
            <a:pathLst>
              <a:path fill="none" w="7039" h="3917">
                <a:moveTo>
                  <a:pt x="0" y="3731"/>
                </a:moveTo>
                <a:lnTo>
                  <a:pt x="0" y="185"/>
                </a:lnTo>
                <a:cubicBezTo>
                  <a:pt x="0" y="173"/>
                  <a:pt x="1" y="161"/>
                  <a:pt x="4" y="149"/>
                </a:cubicBezTo>
                <a:cubicBezTo>
                  <a:pt x="6" y="137"/>
                  <a:pt x="10" y="125"/>
                  <a:pt x="14" y="114"/>
                </a:cubicBezTo>
                <a:cubicBezTo>
                  <a:pt x="19" y="103"/>
                  <a:pt x="25" y="92"/>
                  <a:pt x="32" y="82"/>
                </a:cubicBezTo>
                <a:cubicBezTo>
                  <a:pt x="38" y="72"/>
                  <a:pt x="46" y="63"/>
                  <a:pt x="55" y="54"/>
                </a:cubicBezTo>
                <a:cubicBezTo>
                  <a:pt x="63" y="46"/>
                  <a:pt x="72" y="38"/>
                  <a:pt x="83" y="31"/>
                </a:cubicBezTo>
                <a:cubicBezTo>
                  <a:pt x="93" y="24"/>
                  <a:pt x="103" y="19"/>
                  <a:pt x="115" y="14"/>
                </a:cubicBezTo>
                <a:cubicBezTo>
                  <a:pt x="126" y="9"/>
                  <a:pt x="137" y="6"/>
                  <a:pt x="149" y="3"/>
                </a:cubicBezTo>
                <a:cubicBezTo>
                  <a:pt x="161" y="1"/>
                  <a:pt x="173" y="0"/>
                  <a:pt x="185" y="0"/>
                </a:cubicBezTo>
                <a:lnTo>
                  <a:pt x="6853" y="0"/>
                </a:lnTo>
                <a:cubicBezTo>
                  <a:pt x="6865" y="0"/>
                  <a:pt x="6877" y="1"/>
                  <a:pt x="6889" y="3"/>
                </a:cubicBezTo>
                <a:cubicBezTo>
                  <a:pt x="6901" y="6"/>
                  <a:pt x="6913" y="9"/>
                  <a:pt x="6924" y="14"/>
                </a:cubicBezTo>
                <a:cubicBezTo>
                  <a:pt x="6935" y="19"/>
                  <a:pt x="6946" y="24"/>
                  <a:pt x="6956" y="31"/>
                </a:cubicBezTo>
                <a:cubicBezTo>
                  <a:pt x="6966" y="38"/>
                  <a:pt x="6975" y="46"/>
                  <a:pt x="6984" y="54"/>
                </a:cubicBezTo>
                <a:cubicBezTo>
                  <a:pt x="6993" y="63"/>
                  <a:pt x="7000" y="72"/>
                  <a:pt x="7007" y="82"/>
                </a:cubicBezTo>
                <a:cubicBezTo>
                  <a:pt x="7014" y="92"/>
                  <a:pt x="7019" y="103"/>
                  <a:pt x="7024" y="114"/>
                </a:cubicBezTo>
                <a:cubicBezTo>
                  <a:pt x="7029" y="125"/>
                  <a:pt x="7032" y="137"/>
                  <a:pt x="7035" y="149"/>
                </a:cubicBezTo>
                <a:cubicBezTo>
                  <a:pt x="7038" y="161"/>
                  <a:pt x="7039" y="173"/>
                  <a:pt x="7039" y="185"/>
                </a:cubicBezTo>
                <a:lnTo>
                  <a:pt x="7039" y="3731"/>
                </a:lnTo>
                <a:cubicBezTo>
                  <a:pt x="7039" y="3744"/>
                  <a:pt x="7038" y="3756"/>
                  <a:pt x="7035" y="3768"/>
                </a:cubicBezTo>
                <a:cubicBezTo>
                  <a:pt x="7032" y="3780"/>
                  <a:pt x="7029" y="3791"/>
                  <a:pt x="7024" y="3802"/>
                </a:cubicBezTo>
                <a:cubicBezTo>
                  <a:pt x="7019" y="3814"/>
                  <a:pt x="7014" y="3824"/>
                  <a:pt x="7007" y="3834"/>
                </a:cubicBezTo>
                <a:cubicBezTo>
                  <a:pt x="7000" y="3845"/>
                  <a:pt x="6993" y="3854"/>
                  <a:pt x="6984" y="3862"/>
                </a:cubicBezTo>
                <a:cubicBezTo>
                  <a:pt x="6975" y="3871"/>
                  <a:pt x="6966" y="3879"/>
                  <a:pt x="6956" y="3885"/>
                </a:cubicBezTo>
                <a:cubicBezTo>
                  <a:pt x="6946" y="3892"/>
                  <a:pt x="6935" y="3898"/>
                  <a:pt x="6924" y="3903"/>
                </a:cubicBezTo>
                <a:cubicBezTo>
                  <a:pt x="6913" y="3907"/>
                  <a:pt x="6901" y="3911"/>
                  <a:pt x="6889" y="3913"/>
                </a:cubicBezTo>
                <a:cubicBezTo>
                  <a:pt x="6877" y="3916"/>
                  <a:pt x="6865" y="3917"/>
                  <a:pt x="6853" y="3917"/>
                </a:cubicBezTo>
                <a:lnTo>
                  <a:pt x="185" y="3917"/>
                </a:lnTo>
                <a:cubicBezTo>
                  <a:pt x="173" y="3917"/>
                  <a:pt x="161" y="3916"/>
                  <a:pt x="149" y="3913"/>
                </a:cubicBezTo>
                <a:cubicBezTo>
                  <a:pt x="137" y="3911"/>
                  <a:pt x="126" y="3907"/>
                  <a:pt x="115" y="3903"/>
                </a:cubicBezTo>
                <a:cubicBezTo>
                  <a:pt x="103" y="3898"/>
                  <a:pt x="93" y="3892"/>
                  <a:pt x="83" y="3885"/>
                </a:cubicBezTo>
                <a:cubicBezTo>
                  <a:pt x="72" y="3879"/>
                  <a:pt x="63" y="3871"/>
                  <a:pt x="55" y="3862"/>
                </a:cubicBezTo>
                <a:cubicBezTo>
                  <a:pt x="46" y="3854"/>
                  <a:pt x="38" y="3845"/>
                  <a:pt x="32" y="3834"/>
                </a:cubicBezTo>
                <a:cubicBezTo>
                  <a:pt x="25" y="3824"/>
                  <a:pt x="19" y="3814"/>
                  <a:pt x="14" y="3802"/>
                </a:cubicBezTo>
                <a:cubicBezTo>
                  <a:pt x="10" y="3791"/>
                  <a:pt x="6" y="3780"/>
                  <a:pt x="4" y="3768"/>
                </a:cubicBezTo>
                <a:cubicBezTo>
                  <a:pt x="1" y="3756"/>
                  <a:pt x="0" y="3744"/>
                  <a:pt x="0" y="3731"/>
                </a:cubicBezTo>
              </a:path>
            </a:pathLst>
          </a:custGeom>
          <a:ln w="18720">
            <a:solidFill>
              <a:srgbClr val="4a4a4d"/>
            </a:solidFill>
            <a:miter/>
          </a:ln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4"/>
          <a:stretch/>
        </p:blipFill>
        <p:spPr>
          <a:xfrm>
            <a:off x="6343560" y="4836600"/>
            <a:ext cx="2514240" cy="139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6" name=""/>
          <p:cNvSpPr/>
          <p:nvPr/>
        </p:nvSpPr>
        <p:spPr>
          <a:xfrm>
            <a:off x="9038880" y="4829040"/>
            <a:ext cx="2534040" cy="1410120"/>
          </a:xfrm>
          <a:custGeom>
            <a:avLst/>
            <a:gdLst/>
            <a:ahLst/>
            <a:rect l="0" t="0" r="r" b="b"/>
            <a:pathLst>
              <a:path fill="none" w="7039" h="3917">
                <a:moveTo>
                  <a:pt x="0" y="3731"/>
                </a:moveTo>
                <a:lnTo>
                  <a:pt x="0" y="185"/>
                </a:lnTo>
                <a:cubicBezTo>
                  <a:pt x="0" y="173"/>
                  <a:pt x="2" y="161"/>
                  <a:pt x="4" y="149"/>
                </a:cubicBezTo>
                <a:cubicBezTo>
                  <a:pt x="6" y="137"/>
                  <a:pt x="10" y="125"/>
                  <a:pt x="15" y="114"/>
                </a:cubicBezTo>
                <a:cubicBezTo>
                  <a:pt x="19" y="103"/>
                  <a:pt x="25" y="92"/>
                  <a:pt x="32" y="82"/>
                </a:cubicBezTo>
                <a:cubicBezTo>
                  <a:pt x="38" y="72"/>
                  <a:pt x="46" y="63"/>
                  <a:pt x="55" y="54"/>
                </a:cubicBezTo>
                <a:cubicBezTo>
                  <a:pt x="63" y="46"/>
                  <a:pt x="73" y="38"/>
                  <a:pt x="83" y="31"/>
                </a:cubicBezTo>
                <a:cubicBezTo>
                  <a:pt x="93" y="24"/>
                  <a:pt x="104" y="19"/>
                  <a:pt x="115" y="14"/>
                </a:cubicBezTo>
                <a:cubicBezTo>
                  <a:pt x="126" y="9"/>
                  <a:pt x="138" y="6"/>
                  <a:pt x="150" y="3"/>
                </a:cubicBezTo>
                <a:cubicBezTo>
                  <a:pt x="161" y="1"/>
                  <a:pt x="174" y="0"/>
                  <a:pt x="186" y="0"/>
                </a:cubicBezTo>
                <a:lnTo>
                  <a:pt x="6854" y="0"/>
                </a:lnTo>
                <a:cubicBezTo>
                  <a:pt x="6866" y="0"/>
                  <a:pt x="6878" y="1"/>
                  <a:pt x="6890" y="3"/>
                </a:cubicBezTo>
                <a:cubicBezTo>
                  <a:pt x="6902" y="6"/>
                  <a:pt x="6914" y="9"/>
                  <a:pt x="6925" y="14"/>
                </a:cubicBezTo>
                <a:cubicBezTo>
                  <a:pt x="6936" y="19"/>
                  <a:pt x="6947" y="24"/>
                  <a:pt x="6957" y="31"/>
                </a:cubicBezTo>
                <a:cubicBezTo>
                  <a:pt x="6967" y="38"/>
                  <a:pt x="6977" y="46"/>
                  <a:pt x="6985" y="54"/>
                </a:cubicBezTo>
                <a:cubicBezTo>
                  <a:pt x="6994" y="63"/>
                  <a:pt x="7001" y="72"/>
                  <a:pt x="7008" y="82"/>
                </a:cubicBezTo>
                <a:cubicBezTo>
                  <a:pt x="7015" y="92"/>
                  <a:pt x="7021" y="103"/>
                  <a:pt x="7025" y="114"/>
                </a:cubicBezTo>
                <a:cubicBezTo>
                  <a:pt x="7030" y="125"/>
                  <a:pt x="7033" y="137"/>
                  <a:pt x="7036" y="149"/>
                </a:cubicBezTo>
                <a:cubicBezTo>
                  <a:pt x="7038" y="161"/>
                  <a:pt x="7039" y="173"/>
                  <a:pt x="7039" y="185"/>
                </a:cubicBezTo>
                <a:lnTo>
                  <a:pt x="7039" y="3731"/>
                </a:lnTo>
                <a:cubicBezTo>
                  <a:pt x="7039" y="3744"/>
                  <a:pt x="7038" y="3756"/>
                  <a:pt x="7036" y="3768"/>
                </a:cubicBezTo>
                <a:cubicBezTo>
                  <a:pt x="7033" y="3780"/>
                  <a:pt x="7030" y="3791"/>
                  <a:pt x="7025" y="3802"/>
                </a:cubicBezTo>
                <a:cubicBezTo>
                  <a:pt x="7021" y="3814"/>
                  <a:pt x="7015" y="3824"/>
                  <a:pt x="7008" y="3834"/>
                </a:cubicBezTo>
                <a:cubicBezTo>
                  <a:pt x="7001" y="3845"/>
                  <a:pt x="6994" y="3854"/>
                  <a:pt x="6985" y="3862"/>
                </a:cubicBezTo>
                <a:cubicBezTo>
                  <a:pt x="6977" y="3871"/>
                  <a:pt x="6967" y="3879"/>
                  <a:pt x="6957" y="3885"/>
                </a:cubicBezTo>
                <a:cubicBezTo>
                  <a:pt x="6947" y="3892"/>
                  <a:pt x="6936" y="3898"/>
                  <a:pt x="6925" y="3903"/>
                </a:cubicBezTo>
                <a:cubicBezTo>
                  <a:pt x="6914" y="3907"/>
                  <a:pt x="6902" y="3911"/>
                  <a:pt x="6890" y="3913"/>
                </a:cubicBezTo>
                <a:cubicBezTo>
                  <a:pt x="6878" y="3916"/>
                  <a:pt x="6866" y="3917"/>
                  <a:pt x="6854" y="3917"/>
                </a:cubicBezTo>
                <a:lnTo>
                  <a:pt x="186" y="3917"/>
                </a:lnTo>
                <a:cubicBezTo>
                  <a:pt x="174" y="3917"/>
                  <a:pt x="161" y="3916"/>
                  <a:pt x="150" y="3913"/>
                </a:cubicBezTo>
                <a:cubicBezTo>
                  <a:pt x="138" y="3911"/>
                  <a:pt x="126" y="3907"/>
                  <a:pt x="115" y="3903"/>
                </a:cubicBezTo>
                <a:cubicBezTo>
                  <a:pt x="104" y="3898"/>
                  <a:pt x="93" y="3892"/>
                  <a:pt x="83" y="3885"/>
                </a:cubicBezTo>
                <a:cubicBezTo>
                  <a:pt x="73" y="3879"/>
                  <a:pt x="63" y="3871"/>
                  <a:pt x="55" y="3862"/>
                </a:cubicBezTo>
                <a:cubicBezTo>
                  <a:pt x="46" y="3854"/>
                  <a:pt x="38" y="3845"/>
                  <a:pt x="32" y="3834"/>
                </a:cubicBezTo>
                <a:cubicBezTo>
                  <a:pt x="25" y="3824"/>
                  <a:pt x="19" y="3814"/>
                  <a:pt x="15" y="3802"/>
                </a:cubicBezTo>
                <a:cubicBezTo>
                  <a:pt x="10" y="3791"/>
                  <a:pt x="6" y="3780"/>
                  <a:pt x="4" y="3768"/>
                </a:cubicBezTo>
                <a:cubicBezTo>
                  <a:pt x="2" y="3756"/>
                  <a:pt x="0" y="3744"/>
                  <a:pt x="0" y="3731"/>
                </a:cubicBezTo>
              </a:path>
            </a:pathLst>
          </a:custGeom>
          <a:ln w="18720">
            <a:solidFill>
              <a:srgbClr val="4a4a4d"/>
            </a:solidFill>
            <a:miter/>
          </a:ln>
        </p:spPr>
        <p:txBody>
          <a:bodyPr lIns="9360" rIns="9360" tIns="9360" bIns="936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5"/>
          <a:stretch/>
        </p:blipFill>
        <p:spPr>
          <a:xfrm>
            <a:off x="9048600" y="4836960"/>
            <a:ext cx="2514240" cy="1393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8" name=""/>
          <p:cNvSpPr txBox="1"/>
          <p:nvPr/>
        </p:nvSpPr>
        <p:spPr>
          <a:xfrm>
            <a:off x="3882600" y="4748400"/>
            <a:ext cx="36576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 i="0">
                <a:solidFill>
                  <a:srgbClr val="a0a0a0"/>
                </a:solidFill>
                <a:effectLst/>
                <a:uFillTx/>
                <a:latin typeface="Noto Sans SC"/>
                <a:ea typeface="Noto Sans SC"/>
              </a:rPr>
              <a:t>311P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LibreOffice/25.2.3.2$Linux_X86_64 LibreOffice_project/bbb074479178df812d175f709636b368952c2ce3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